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7" r:id="rId4"/>
    <p:sldId id="258" r:id="rId5"/>
    <p:sldId id="259" r:id="rId6"/>
    <p:sldId id="274" r:id="rId7"/>
    <p:sldId id="280" r:id="rId8"/>
    <p:sldId id="281" r:id="rId9"/>
    <p:sldId id="264" r:id="rId10"/>
    <p:sldId id="261" r:id="rId11"/>
    <p:sldId id="270" r:id="rId12"/>
    <p:sldId id="262" r:id="rId13"/>
    <p:sldId id="263" r:id="rId14"/>
    <p:sldId id="266" r:id="rId15"/>
    <p:sldId id="267" r:id="rId16"/>
    <p:sldId id="268" r:id="rId17"/>
    <p:sldId id="26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4"/>
    <p:restoredTop sz="94648"/>
  </p:normalViewPr>
  <p:slideViewPr>
    <p:cSldViewPr snapToGrid="0">
      <p:cViewPr varScale="1">
        <p:scale>
          <a:sx n="108" d="100"/>
          <a:sy n="108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F5572-9A5F-3E46-84DC-D02FE789A125}" type="datetimeFigureOut">
              <a:rPr lang="en-CN" smtClean="0"/>
              <a:t>2025/5/27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2487-44B5-A248-AEC1-7460146B8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245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15F2D-D3E8-83E0-40DE-4D387EF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A0F6-E35A-ECE2-36D0-23C74645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pic>
        <p:nvPicPr>
          <p:cNvPr id="7" name="图片 4" descr="形状, 箭头&#10;&#10;描述已自动生成">
            <a:extLst>
              <a:ext uri="{FF2B5EF4-FFF2-40B4-BE49-F238E27FC236}">
                <a16:creationId xmlns:a16="http://schemas.microsoft.com/office/drawing/2014/main" id="{0194A757-DCB5-7A51-582F-5D82A59C31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38F1223-C26C-2D46-332C-71D4B6EC5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algn="l"/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0317D74C-D275-61C2-23E0-23A4B24A3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10" name="直线连接符 8">
            <a:extLst>
              <a:ext uri="{FF2B5EF4-FFF2-40B4-BE49-F238E27FC236}">
                <a16:creationId xmlns:a16="http://schemas.microsoft.com/office/drawing/2014/main" id="{1B8A01D7-B533-1D0C-DC30-5C34EE0FFA0F}"/>
              </a:ext>
            </a:extLst>
          </p:cNvPr>
          <p:cNvCxnSpPr>
            <a:cxnSpLocks/>
          </p:cNvCxnSpPr>
          <p:nvPr userDrawn="1"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78FFED11-CD14-6C83-B2E5-FDC4AE71E662}"/>
              </a:ext>
            </a:extLst>
          </p:cNvPr>
          <p:cNvCxnSpPr>
            <a:cxnSpLocks/>
          </p:cNvCxnSpPr>
          <p:nvPr userDrawn="1"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5C3B5FFA-ACB2-173E-51D9-B2EFFEC396B8}"/>
              </a:ext>
            </a:extLst>
          </p:cNvPr>
          <p:cNvCxnSpPr>
            <a:cxnSpLocks/>
          </p:cNvCxnSpPr>
          <p:nvPr userDrawn="1"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8">
            <a:extLst>
              <a:ext uri="{FF2B5EF4-FFF2-40B4-BE49-F238E27FC236}">
                <a16:creationId xmlns:a16="http://schemas.microsoft.com/office/drawing/2014/main" id="{097D2019-0289-2297-E12D-3BDEA95A8FC1}"/>
              </a:ext>
            </a:extLst>
          </p:cNvPr>
          <p:cNvSpPr txBox="1"/>
          <p:nvPr userDrawn="1"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A0532-1151-4267-E32B-227D5318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B4F17D-3CA9-8380-533A-DE1E313CD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133" y="3435178"/>
            <a:ext cx="8550275" cy="235426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044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409-FA7E-2DF7-3267-7E7987A8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5F190-4F91-0943-7C4B-E509A0627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B7609-1CB7-0CED-6F2D-07E66442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9388E-3A80-B59D-8A31-53BAF34A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CD29-2816-F1FB-D30A-F71F6F86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445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6CAAC-D8F5-F376-39BE-BCA95231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A594-6EBF-E1E1-F125-0D3827CD9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187E9-427F-9107-737E-8E994224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257E-BDBF-A573-2F0D-D2087FFC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80535-4601-8857-F46D-A15F6B97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091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FF64-2B77-AB08-3C62-A409306D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24" y="6492274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Chengxin</a:t>
            </a:r>
            <a:r>
              <a:rPr lang="en-US" dirty="0"/>
              <a:t> Liao</a:t>
            </a:r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22AE-1024-8C3F-B30F-8E1C567F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843"/>
            <a:ext cx="41148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N" dirty="0"/>
              <a:t>IHEP ATLAS Group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9B360-BF2D-6628-17F4-2A066E9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0776" y="6464842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B113BDC7-7751-EA45-BA6B-69BAC09B4B53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C8A1ABC3-31D5-9423-0B9F-C75642CDB41D}"/>
              </a:ext>
            </a:extLst>
          </p:cNvPr>
          <p:cNvSpPr/>
          <p:nvPr userDrawn="1"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B35DCA9-1A20-6B70-091F-FE2B4E7B4C11}"/>
              </a:ext>
            </a:extLst>
          </p:cNvPr>
          <p:cNvCxnSpPr>
            <a:cxnSpLocks/>
          </p:cNvCxnSpPr>
          <p:nvPr userDrawn="1"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6B6DD9EB-7FCD-A301-50AB-8A3B3944A8D2}"/>
              </a:ext>
            </a:extLst>
          </p:cNvPr>
          <p:cNvCxnSpPr>
            <a:cxnSpLocks/>
          </p:cNvCxnSpPr>
          <p:nvPr userDrawn="1"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E17D9773-3DBB-4AE3-87BA-9767F3109A0C}"/>
              </a:ext>
            </a:extLst>
          </p:cNvPr>
          <p:cNvCxnSpPr>
            <a:cxnSpLocks/>
          </p:cNvCxnSpPr>
          <p:nvPr userDrawn="1"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5B1665-5C4B-DFFC-0F1E-450D7B653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10054501" cy="531424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897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4" descr="形状, 箭头&#10;&#10;描述已自动生成">
            <a:extLst>
              <a:ext uri="{FF2B5EF4-FFF2-40B4-BE49-F238E27FC236}">
                <a16:creationId xmlns:a16="http://schemas.microsoft.com/office/drawing/2014/main" id="{4DB61013-8908-597E-7557-5FA0849629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FD5A95BB-94B4-88AE-99F5-E90881E71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9A91534D-19B2-874B-FA30-C88224717B7B}"/>
              </a:ext>
            </a:extLst>
          </p:cNvPr>
          <p:cNvCxnSpPr>
            <a:cxnSpLocks/>
          </p:cNvCxnSpPr>
          <p:nvPr userDrawn="1"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1">
            <a:extLst>
              <a:ext uri="{FF2B5EF4-FFF2-40B4-BE49-F238E27FC236}">
                <a16:creationId xmlns:a16="http://schemas.microsoft.com/office/drawing/2014/main" id="{E4DC3BA9-7BEF-7567-798C-E3903D3C6FF1}"/>
              </a:ext>
            </a:extLst>
          </p:cNvPr>
          <p:cNvCxnSpPr>
            <a:cxnSpLocks/>
          </p:cNvCxnSpPr>
          <p:nvPr userDrawn="1"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5">
            <a:extLst>
              <a:ext uri="{FF2B5EF4-FFF2-40B4-BE49-F238E27FC236}">
                <a16:creationId xmlns:a16="http://schemas.microsoft.com/office/drawing/2014/main" id="{2A010537-6BE9-563B-617D-58FC827699C5}"/>
              </a:ext>
            </a:extLst>
          </p:cNvPr>
          <p:cNvCxnSpPr>
            <a:cxnSpLocks/>
          </p:cNvCxnSpPr>
          <p:nvPr userDrawn="1"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6">
            <a:extLst>
              <a:ext uri="{FF2B5EF4-FFF2-40B4-BE49-F238E27FC236}">
                <a16:creationId xmlns:a16="http://schemas.microsoft.com/office/drawing/2014/main" id="{51533A82-887B-7B7D-1C2F-DF0595CEB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E410-0019-F207-FC79-EBC4088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AD19-E661-1BE0-0FC1-E6AA563C7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B8114-D44A-ED3D-9FE1-A3F814007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2668-ACE4-3FA3-601B-850278D0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00828-C763-2C82-197C-6EB3FDC5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D5623-020A-2055-1D62-976C9B10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020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ECC1-6534-8025-EB67-91B762B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4E7C-42F0-0D1C-8A9D-279700AE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B78E7-5D9E-56FC-71FF-0DB7D8E1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C379A-BDA5-6E9E-3C0E-76C67E4BF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381C-F2CA-2D5B-8B4E-65B86E670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C28A-9F42-6C26-D100-6EBBA30C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F3DBB-8FD7-978E-40D1-094471C0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2C1CD-1E25-1C86-3D68-E33D10E1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380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8ED4-BFEC-CA02-1A2D-CC64A6ED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23B0D-935D-A055-A9E5-EDE5731F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3EA20-8D67-3E92-57D6-42E7DC53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8EA6-96E8-95F5-2D57-F12C7BFC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875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66E99-DB35-CF9C-E458-28FC9F77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F7D84-41EB-792B-13A7-26C82F10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5E7F7-D503-192B-7A9B-2AAE698A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53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096D-121A-4F65-5DC7-07F99B7C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F4B7-E5C1-EFB7-73B6-A1B70674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0DD4-2763-81CB-8568-27F102EF1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F9D5A-649B-9919-8411-A76FEFDF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2532F-AC95-F61B-4076-D94E15A8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3020A-2DB0-F8B5-22D8-66FAF4E1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497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0DBD-364F-FB6F-08D8-FCF50FA2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8182A-D235-823C-A589-A2FDEBCC8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724C7-EFDF-DAA5-71AA-CC8ADDD32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FAABE-316B-3CC2-C0E6-135CD198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9D545-4AF2-E3DC-97A9-15E1C8FE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A7ED-F1DF-2150-9C6E-13D162EB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307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42108-3007-80F2-550B-870FFDF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38FD-A394-F7BD-2C50-48D4A94D9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605D1-11C5-C08F-FA96-622797000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F0EAD-184C-23FF-E35F-2E84F892C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1C3F-2E5C-45BC-1BF2-F5DD937FC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48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tags" Target="../tags/tag4.xml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11.png"/><Relationship Id="rId4" Type="http://schemas.openxmlformats.org/officeDocument/2006/relationships/image" Target="../media/image39.png"/><Relationship Id="rId9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ndico.cern.ch/event/1546278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hyperlink" Target="https://link.springer.com/article/10.1007/JHEP05(2024)150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lab.cern.ch/atlas-phys-susy-wg/Common/melanalysis/-/blob/main/scripts/R22-data-MC/stau_mc20a_mainBKG.list?ref_type=heads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lab.cern.ch/atlas-phys-susy-wg/Common/mel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lab.cern.ch/atlas-phys-susy-wg/Common/melanalysis/-/blob/main/scripts/R22-data-MC/stau_mc23a_mainBKG.list?ref_type=heads" TargetMode="Externa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atlas-phys-susy-wg/Common/melanalysis/-/blob/01c7eaf7393558c74c315431400c6514926693bf/src/MelAnalysis/data/R22/SUSYTools_stauff_R22_Run3.conf" TargetMode="External"/><Relationship Id="rId2" Type="http://schemas.openxmlformats.org/officeDocument/2006/relationships/hyperlink" Target="https://gitlab.cern.ch/atlas-phys-susy-wg/Common/melanalysis/-/blob/01c7eaf7393558c74c315431400c6514926693bf/src/MelAnalysis/data/R22/SUSYTools_stauff_R22_Run2.con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90.png"/><Relationship Id="rId4" Type="http://schemas.openxmlformats.org/officeDocument/2006/relationships/image" Target="../media/image17.png"/><Relationship Id="rId9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D8FD-BDDC-080A-557B-EFC77D606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electroweakinos production 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compressed region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813FA-7007-B682-5689-37D41C5D4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133" y="3563765"/>
            <a:ext cx="8550275" cy="2679873"/>
          </a:xfrm>
        </p:spPr>
        <p:txBody>
          <a:bodyPr>
            <a:normAutofit/>
          </a:bodyPr>
          <a:lstStyle/>
          <a:p>
            <a:r>
              <a:rPr lang="en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Chengxin Liao(廖诚鑫)</a:t>
            </a:r>
          </a:p>
          <a:p>
            <a:br>
              <a:rPr lang="en-CN" sz="2400" dirty="0"/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behalf of IHEP SUSY group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Tue 27,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2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A1277-8F95-3656-6821-0BD7BBBA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574B4-BBB5-933B-36DA-A52FC9CA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D8550-228F-DE6A-D0FF-E34A3F07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10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7AE45-5E2D-7471-AFAB-1E86E4F28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9531987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82B9F-C70E-16A6-5D28-4ED4B61C3F76}"/>
              </a:ext>
            </a:extLst>
          </p:cNvPr>
          <p:cNvSpPr txBox="1"/>
          <p:nvPr/>
        </p:nvSpPr>
        <p:spPr>
          <a:xfrm>
            <a:off x="-7379" y="1139845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score(HH)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[0.80, 0.86], [0.86, 0.90], [0.90, 1.00]</a:t>
            </a:r>
          </a:p>
        </p:txBody>
      </p:sp>
      <p:pic>
        <p:nvPicPr>
          <p:cNvPr id="8" name="Picture 7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6A64C378-DD8E-EF7D-0769-57AD8020D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68" y="3790025"/>
            <a:ext cx="5681346" cy="2425832"/>
          </a:xfrm>
          <a:prstGeom prst="rect">
            <a:avLst/>
          </a:prstGeom>
        </p:spPr>
      </p:pic>
      <p:graphicFrame>
        <p:nvGraphicFramePr>
          <p:cNvPr id="10" name="表格 13">
            <a:extLst>
              <a:ext uri="{FF2B5EF4-FFF2-40B4-BE49-F238E27FC236}">
                <a16:creationId xmlns:a16="http://schemas.microsoft.com/office/drawing/2014/main" id="{D30A701A-BFF2-417C-DCC4-5A43A5F60DDA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3047733"/>
              </p:ext>
            </p:extLst>
          </p:nvPr>
        </p:nvGraphicFramePr>
        <p:xfrm>
          <a:off x="230592" y="5147074"/>
          <a:ext cx="3344545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0.8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6">
                <a:extLst>
                  <a:ext uri="{FF2B5EF4-FFF2-40B4-BE49-F238E27FC236}">
                    <a16:creationId xmlns:a16="http://schemas.microsoft.com/office/drawing/2014/main" id="{B686E5C3-3C0D-804F-3BC7-65064A079102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3752025314"/>
                  </p:ext>
                </p:extLst>
              </p:nvPr>
            </p:nvGraphicFramePr>
            <p:xfrm>
              <a:off x="230592" y="2127098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6">
                <a:extLst>
                  <a:ext uri="{FF2B5EF4-FFF2-40B4-BE49-F238E27FC236}">
                    <a16:creationId xmlns:a16="http://schemas.microsoft.com/office/drawing/2014/main" id="{B686E5C3-3C0D-804F-3BC7-65064A079102}"/>
                  </a:ext>
                </a:extLst>
              </p:cNvPr>
              <p:cNvGraphicFramePr/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52025314"/>
                  </p:ext>
                </p:extLst>
              </p:nvPr>
            </p:nvGraphicFramePr>
            <p:xfrm>
              <a:off x="230592" y="2127098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6"/>
                          <a:stretch>
                            <a:fillRect l="-379" t="-790909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78DD919-3CDA-DB34-55F1-1D71CE3EDEBC}"/>
              </a:ext>
            </a:extLst>
          </p:cNvPr>
          <p:cNvSpPr txBox="1"/>
          <p:nvPr/>
        </p:nvSpPr>
        <p:spPr>
          <a:xfrm>
            <a:off x="9020112" y="86544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7.56</a:t>
            </a:r>
            <a:endParaRPr lang="en-CN" dirty="0"/>
          </a:p>
        </p:txBody>
      </p:sp>
      <p:pic>
        <p:nvPicPr>
          <p:cNvPr id="13" name="Picture 1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C0A03E1-57D5-1315-03B1-2765BFBD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841" y="1334063"/>
            <a:ext cx="3378200" cy="2378421"/>
          </a:xfrm>
          <a:prstGeom prst="rect">
            <a:avLst/>
          </a:prstGeom>
        </p:spPr>
      </p:pic>
      <p:pic>
        <p:nvPicPr>
          <p:cNvPr id="14" name="Picture 13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6735A1F-C89B-61A7-017B-D9ECEEB99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7041" y="1498058"/>
            <a:ext cx="2860249" cy="2055355"/>
          </a:xfrm>
          <a:prstGeom prst="rect">
            <a:avLst/>
          </a:prstGeom>
        </p:spPr>
      </p:pic>
      <p:pic>
        <p:nvPicPr>
          <p:cNvPr id="15" name="Picture 1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99376CB-66DE-4CBC-225A-CA43AEF637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13" t="8525" r="10072" b="85384"/>
          <a:stretch/>
        </p:blipFill>
        <p:spPr>
          <a:xfrm>
            <a:off x="6642838" y="1765828"/>
            <a:ext cx="491004" cy="141133"/>
          </a:xfrm>
          <a:prstGeom prst="rect">
            <a:avLst/>
          </a:prstGeom>
        </p:spPr>
      </p:pic>
      <p:pic>
        <p:nvPicPr>
          <p:cNvPr id="16" name="Picture 1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A57C679-604C-225F-E6D7-A7C1F049A3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4513" t="8525" r="10072" b="85384"/>
          <a:stretch/>
        </p:blipFill>
        <p:spPr>
          <a:xfrm>
            <a:off x="9814057" y="1787124"/>
            <a:ext cx="491004" cy="141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B307FE-9164-83C6-4761-1BBDAC15A618}"/>
              </a:ext>
            </a:extLst>
          </p:cNvPr>
          <p:cNvSpPr/>
          <p:nvPr/>
        </p:nvSpPr>
        <p:spPr>
          <a:xfrm>
            <a:off x="5784112" y="1765742"/>
            <a:ext cx="858726" cy="226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图片 25">
            <a:extLst>
              <a:ext uri="{FF2B5EF4-FFF2-40B4-BE49-F238E27FC236}">
                <a16:creationId xmlns:a16="http://schemas.microsoft.com/office/drawing/2014/main" id="{2FC3C1A0-7EE2-C120-0DB6-2E5BBAA596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810304" y="1758270"/>
            <a:ext cx="728932" cy="3399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D62791-CC40-267D-12A1-28ED2EE15507}"/>
              </a:ext>
            </a:extLst>
          </p:cNvPr>
          <p:cNvSpPr/>
          <p:nvPr/>
        </p:nvSpPr>
        <p:spPr>
          <a:xfrm>
            <a:off x="8995109" y="1601510"/>
            <a:ext cx="818948" cy="185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B9F74-4DA7-5312-E152-BC2951D0856A}"/>
              </a:ext>
            </a:extLst>
          </p:cNvPr>
          <p:cNvSpPr/>
          <p:nvPr/>
        </p:nvSpPr>
        <p:spPr>
          <a:xfrm>
            <a:off x="8995109" y="1787124"/>
            <a:ext cx="818948" cy="138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8" name="图片 25">
            <a:extLst>
              <a:ext uri="{FF2B5EF4-FFF2-40B4-BE49-F238E27FC236}">
                <a16:creationId xmlns:a16="http://schemas.microsoft.com/office/drawing/2014/main" id="{E8536E15-078F-3BEC-F5C8-B3AA0E2463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040117" y="1720589"/>
            <a:ext cx="728932" cy="3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F083-E329-BBED-B357-B79C70D3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5C36A-19E5-0EF8-665C-FDD2A876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74D7-8CFE-3009-B646-38AFF389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ECF66-6567-FB83-1441-20A4D4112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8210857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fake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6F2ED80D-4FDF-B73C-094A-BE6324967F60}"/>
                  </a:ext>
                </a:extLst>
              </p:cNvPr>
              <p:cNvSpPr txBox="1"/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CRs (fake factor computation)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METtrig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MET&gt;=200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bveto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 at least 1 signal lepton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𝑀𝐸𝑇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)&gt;2</m:t>
                    </m:r>
                  </m:oMath>
                </a14:m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ID:</a:t>
                </a:r>
                <a:r>
                  <a:rPr kumimoji="1" lang="en-US" altLang="zh-CN" sz="1400" b="1" dirty="0"/>
                  <a:t> &gt;= 1 medium tau</a:t>
                </a:r>
                <a:endParaRPr lang="en-US" altLang="zh-CN" sz="1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 err="1"/>
                  <a:t>antiID</a:t>
                </a:r>
                <a:r>
                  <a:rPr lang="en-US" altLang="zh-CN" sz="1400" b="1" dirty="0"/>
                  <a:t>:</a:t>
                </a:r>
                <a:r>
                  <a:rPr kumimoji="1" lang="en-US" altLang="zh-CN" sz="1400" b="1" dirty="0"/>
                  <a:t> &gt;= 1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tau, 0 medium tau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SRs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preselection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2ID: &gt;= 2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1ID1antiID: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1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0 medium tau</a:t>
                </a:r>
              </a:p>
            </p:txBody>
          </p:sp>
        </mc:Choice>
        <mc:Fallback xmlns="">
          <p:sp>
            <p:nvSpPr>
              <p:cNvPr id="6" name="文本框 4">
                <a:extLst>
                  <a:ext uri="{FF2B5EF4-FFF2-40B4-BE49-F238E27FC236}">
                    <a16:creationId xmlns:a16="http://schemas.microsoft.com/office/drawing/2014/main" id="{6F2ED80D-4FDF-B73C-094A-BE6324967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blipFill>
                <a:blip r:embed="rId2"/>
                <a:stretch>
                  <a:fillRect l="-244" t="-437" b="-13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34">
            <a:extLst>
              <a:ext uri="{FF2B5EF4-FFF2-40B4-BE49-F238E27FC236}">
                <a16:creationId xmlns:a16="http://schemas.microsoft.com/office/drawing/2014/main" id="{BDD18554-866E-23EA-C65C-F8691F8C8CB0}"/>
              </a:ext>
            </a:extLst>
          </p:cNvPr>
          <p:cNvGrpSpPr/>
          <p:nvPr/>
        </p:nvGrpSpPr>
        <p:grpSpPr>
          <a:xfrm>
            <a:off x="8904822" y="1154149"/>
            <a:ext cx="2160000" cy="2700000"/>
            <a:chOff x="9082182" y="1022768"/>
            <a:chExt cx="2160000" cy="2700000"/>
          </a:xfrm>
        </p:grpSpPr>
        <p:sp>
          <p:nvSpPr>
            <p:cNvPr id="8" name="矩形 27">
              <a:extLst>
                <a:ext uri="{FF2B5EF4-FFF2-40B4-BE49-F238E27FC236}">
                  <a16:creationId xmlns:a16="http://schemas.microsoft.com/office/drawing/2014/main" id="{33C3A39D-2095-BE68-69FE-8BF9A51C44E1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28">
              <a:extLst>
                <a:ext uri="{FF2B5EF4-FFF2-40B4-BE49-F238E27FC236}">
                  <a16:creationId xmlns:a16="http://schemas.microsoft.com/office/drawing/2014/main" id="{AC68F663-56FE-67C7-A4AA-ABBFF33B09C0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29">
              <a:extLst>
                <a:ext uri="{FF2B5EF4-FFF2-40B4-BE49-F238E27FC236}">
                  <a16:creationId xmlns:a16="http://schemas.microsoft.com/office/drawing/2014/main" id="{950F5FEF-6EA9-4697-88FE-0363F9DDCAF9}"/>
                </a:ext>
              </a:extLst>
            </p:cNvPr>
            <p:cNvSpPr/>
            <p:nvPr/>
          </p:nvSpPr>
          <p:spPr>
            <a:xfrm>
              <a:off x="10162182" y="1562768"/>
              <a:ext cx="1080000" cy="72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30">
              <a:extLst>
                <a:ext uri="{FF2B5EF4-FFF2-40B4-BE49-F238E27FC236}">
                  <a16:creationId xmlns:a16="http://schemas.microsoft.com/office/drawing/2014/main" id="{FF8FD289-D34B-A80B-AD2C-EFEC6524170B}"/>
                </a:ext>
              </a:extLst>
            </p:cNvPr>
            <p:cNvSpPr/>
            <p:nvPr/>
          </p:nvSpPr>
          <p:spPr>
            <a:xfrm>
              <a:off x="10162182" y="2282768"/>
              <a:ext cx="1080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 tau Fail ID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31">
              <a:extLst>
                <a:ext uri="{FF2B5EF4-FFF2-40B4-BE49-F238E27FC236}">
                  <a16:creationId xmlns:a16="http://schemas.microsoft.com/office/drawing/2014/main" id="{0B7D2E66-F963-689B-7EFF-09CF293C9BE5}"/>
                </a:ext>
              </a:extLst>
            </p:cNvPr>
            <p:cNvSpPr/>
            <p:nvPr/>
          </p:nvSpPr>
          <p:spPr>
            <a:xfrm>
              <a:off x="10162182" y="3002768"/>
              <a:ext cx="1080000" cy="7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 tau 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32">
              <a:extLst>
                <a:ext uri="{FF2B5EF4-FFF2-40B4-BE49-F238E27FC236}">
                  <a16:creationId xmlns:a16="http://schemas.microsoft.com/office/drawing/2014/main" id="{D53BE7F4-DB21-7776-F1DD-76B6DA98E2D4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33">
              <a:extLst>
                <a:ext uri="{FF2B5EF4-FFF2-40B4-BE49-F238E27FC236}">
                  <a16:creationId xmlns:a16="http://schemas.microsoft.com/office/drawing/2014/main" id="{EE8D28B8-82B5-B904-CC97-76126EA87CB0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8">
            <a:extLst>
              <a:ext uri="{FF2B5EF4-FFF2-40B4-BE49-F238E27FC236}">
                <a16:creationId xmlns:a16="http://schemas.microsoft.com/office/drawing/2014/main" id="{78F26095-ACA1-A814-FB44-9A61F31AA88D}"/>
              </a:ext>
            </a:extLst>
          </p:cNvPr>
          <p:cNvSpPr txBox="1"/>
          <p:nvPr/>
        </p:nvSpPr>
        <p:spPr>
          <a:xfrm>
            <a:off x="90734" y="4107502"/>
            <a:ext cx="5698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eta,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3 bins: eta0,1,2 for [0,1), [1, 1.37], [1.52,2.5]</a:t>
            </a:r>
            <a:endParaRPr kumimoji="1" lang="en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Auto binning: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&gt; 10% of events in nominator and denominator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Add bins to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until it is not consistent anymore with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- 1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Relative stat uncertainty on ratio smaller than 50%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&gt;10% events in nominator and denominator</a:t>
            </a:r>
          </a:p>
        </p:txBody>
      </p:sp>
      <p:pic>
        <p:nvPicPr>
          <p:cNvPr id="16" name="Picture 15" descr="A graph with colorful lines&#10;&#10;Description automatically generated">
            <a:extLst>
              <a:ext uri="{FF2B5EF4-FFF2-40B4-BE49-F238E27FC236}">
                <a16:creationId xmlns:a16="http://schemas.microsoft.com/office/drawing/2014/main" id="{7E243DF4-74C2-8DD2-D8A8-E46F909F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80" y="3994481"/>
            <a:ext cx="3079861" cy="1988004"/>
          </a:xfrm>
          <a:prstGeom prst="rect">
            <a:avLst/>
          </a:prstGeom>
        </p:spPr>
      </p:pic>
      <p:pic>
        <p:nvPicPr>
          <p:cNvPr id="17" name="Picture 16" descr="A graph with lines and text&#10;&#10;Description automatically generated">
            <a:extLst>
              <a:ext uri="{FF2B5EF4-FFF2-40B4-BE49-F238E27FC236}">
                <a16:creationId xmlns:a16="http://schemas.microsoft.com/office/drawing/2014/main" id="{B5F2A474-5DF2-A7B1-E8F6-DCF2A063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041" y="3944615"/>
            <a:ext cx="3079861" cy="1988004"/>
          </a:xfrm>
          <a:prstGeom prst="rect">
            <a:avLst/>
          </a:prstGeom>
        </p:spPr>
      </p:pic>
      <p:pic>
        <p:nvPicPr>
          <p:cNvPr id="19" name="Picture 1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D57EE60-270B-1E13-F8B8-A83FF4744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07" y="2853943"/>
            <a:ext cx="3164334" cy="10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4B89AE-38DE-4286-CD1A-D76131A2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F9556-8B93-3563-B5F2-D10AD778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29C62-6813-EAE4-E645-98D042F9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12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E8A5C-9974-7DBC-A6EF-493A00A15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9721992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fake estimation validation(HH)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3F119444-DFFD-DC16-AB68-87ED54A72813}"/>
              </a:ext>
            </a:extLst>
          </p:cNvPr>
          <p:cNvSpPr txBox="1"/>
          <p:nvPr/>
        </p:nvSpPr>
        <p:spPr>
          <a:xfrm>
            <a:off x="272838" y="747241"/>
            <a:ext cx="4678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Data-driven fakes in preselection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More data/MC please check in backup</a:t>
            </a:r>
            <a:endParaRPr lang="zh-CN" altLang="en-US" dirty="0"/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5352C438-842F-D367-17DB-266CC24B05F8}"/>
              </a:ext>
            </a:extLst>
          </p:cNvPr>
          <p:cNvSpPr txBox="1"/>
          <p:nvPr/>
        </p:nvSpPr>
        <p:spPr>
          <a:xfrm>
            <a:off x="484275" y="1347952"/>
            <a:ext cx="237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Score distribution</a:t>
            </a:r>
            <a:endParaRPr lang="zh-CN" altLang="en-US" b="1" dirty="0"/>
          </a:p>
        </p:txBody>
      </p:sp>
      <p:sp>
        <p:nvSpPr>
          <p:cNvPr id="8" name="文本框 23">
            <a:extLst>
              <a:ext uri="{FF2B5EF4-FFF2-40B4-BE49-F238E27FC236}">
                <a16:creationId xmlns:a16="http://schemas.microsoft.com/office/drawing/2014/main" id="{40E1EFB8-9B9C-0637-68A1-F2FC7177654C}"/>
              </a:ext>
            </a:extLst>
          </p:cNvPr>
          <p:cNvSpPr txBox="1"/>
          <p:nvPr/>
        </p:nvSpPr>
        <p:spPr>
          <a:xfrm>
            <a:off x="6115113" y="1302662"/>
            <a:ext cx="28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Kinematic distribution</a:t>
            </a:r>
            <a:endParaRPr lang="zh-CN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21EAB-7363-AD85-C90E-6300D908F1DF}"/>
              </a:ext>
            </a:extLst>
          </p:cNvPr>
          <p:cNvSpPr txBox="1"/>
          <p:nvPr/>
        </p:nvSpPr>
        <p:spPr>
          <a:xfrm>
            <a:off x="2195265" y="1347952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(P</a:t>
            </a:r>
            <a:r>
              <a:rPr lang="en-CN" b="1" dirty="0"/>
              <a:t>re-selection)</a:t>
            </a:r>
          </a:p>
        </p:txBody>
      </p:sp>
      <p:pic>
        <p:nvPicPr>
          <p:cNvPr id="10" name="Picture 9" descr="A graph of different colors&#10;&#10;Description automatically generated">
            <a:extLst>
              <a:ext uri="{FF2B5EF4-FFF2-40B4-BE49-F238E27FC236}">
                <a16:creationId xmlns:a16="http://schemas.microsoft.com/office/drawing/2014/main" id="{EE85E4B5-46DD-8415-0B6E-8EA449931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5" y="1845066"/>
            <a:ext cx="2880000" cy="2061474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F95C47DF-24E2-1F4D-C0CF-87B5D7D9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395" y="1751445"/>
            <a:ext cx="2880000" cy="2063348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B37D4C7A-7EFC-2374-E283-456BBC9A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395" y="4208990"/>
            <a:ext cx="2883456" cy="2061475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8A76EC88-8DD6-74F5-A4C5-C125875F2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155" y="1751445"/>
            <a:ext cx="2890353" cy="2078797"/>
          </a:xfrm>
          <a:prstGeom prst="rect">
            <a:avLst/>
          </a:prstGeom>
        </p:spPr>
      </p:pic>
      <p:pic>
        <p:nvPicPr>
          <p:cNvPr id="14" name="Picture 13" descr="A graph of different colors&#10;&#10;Description automatically generated">
            <a:extLst>
              <a:ext uri="{FF2B5EF4-FFF2-40B4-BE49-F238E27FC236}">
                <a16:creationId xmlns:a16="http://schemas.microsoft.com/office/drawing/2014/main" id="{D34346EC-BE26-92C7-F4AF-E81AD1756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55" y="4208990"/>
            <a:ext cx="2841494" cy="20614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4751B7-9958-D835-2D33-690AE3D51A5F}"/>
              </a:ext>
            </a:extLst>
          </p:cNvPr>
          <p:cNvSpPr/>
          <p:nvPr/>
        </p:nvSpPr>
        <p:spPr>
          <a:xfrm>
            <a:off x="1055077" y="1946031"/>
            <a:ext cx="77372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92876-583A-1B7E-F256-21791C801273}"/>
              </a:ext>
            </a:extLst>
          </p:cNvPr>
          <p:cNvSpPr/>
          <p:nvPr/>
        </p:nvSpPr>
        <p:spPr>
          <a:xfrm>
            <a:off x="4791816" y="1857438"/>
            <a:ext cx="77372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C5709E-3B58-FD54-0E74-52DCA0BCD491}"/>
              </a:ext>
            </a:extLst>
          </p:cNvPr>
          <p:cNvSpPr/>
          <p:nvPr/>
        </p:nvSpPr>
        <p:spPr>
          <a:xfrm>
            <a:off x="4733365" y="4319285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DA7C0-35CD-D093-4AE5-450E2FE910E1}"/>
              </a:ext>
            </a:extLst>
          </p:cNvPr>
          <p:cNvSpPr/>
          <p:nvPr/>
        </p:nvSpPr>
        <p:spPr>
          <a:xfrm>
            <a:off x="7766538" y="1857438"/>
            <a:ext cx="77372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755C7-CDE9-CE04-9487-4955A1DFEC6F}"/>
              </a:ext>
            </a:extLst>
          </p:cNvPr>
          <p:cNvSpPr/>
          <p:nvPr/>
        </p:nvSpPr>
        <p:spPr>
          <a:xfrm>
            <a:off x="7708088" y="4306595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457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5C588-B54C-3524-0273-4C10E322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B7D77-3A8D-3F97-D568-6A7420F5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8AE3F-C761-23B7-78F1-57B315D1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13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82732-698B-A9BA-7212-96AB24B12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11063904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pic>
        <p:nvPicPr>
          <p:cNvPr id="51" name="Picture 50" descr="A white sheet with black numbers and numbers&#10;&#10;Description automatically generated">
            <a:extLst>
              <a:ext uri="{FF2B5EF4-FFF2-40B4-BE49-F238E27FC236}">
                <a16:creationId xmlns:a16="http://schemas.microsoft.com/office/drawing/2014/main" id="{AD781599-6301-2BDC-A844-A7779FE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" y="1039739"/>
            <a:ext cx="6400800" cy="3287157"/>
          </a:xfrm>
          <a:prstGeom prst="rect">
            <a:avLst/>
          </a:prstGeom>
        </p:spPr>
      </p:pic>
      <p:pic>
        <p:nvPicPr>
          <p:cNvPr id="52" name="Picture 5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9DDC8D2-B203-B2E8-29BD-84B29F3E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" y="4209878"/>
            <a:ext cx="2883977" cy="2072406"/>
          </a:xfrm>
          <a:prstGeom prst="rect">
            <a:avLst/>
          </a:prstGeom>
        </p:spPr>
      </p:pic>
      <p:pic>
        <p:nvPicPr>
          <p:cNvPr id="53" name="Picture 52" descr="A graph of different colors&#10;&#10;Description automatically generated">
            <a:extLst>
              <a:ext uri="{FF2B5EF4-FFF2-40B4-BE49-F238E27FC236}">
                <a16:creationId xmlns:a16="http://schemas.microsoft.com/office/drawing/2014/main" id="{7B67461B-7FB6-B377-8080-B83746B0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9" y="4224189"/>
            <a:ext cx="2883977" cy="2072406"/>
          </a:xfrm>
          <a:prstGeom prst="rect">
            <a:avLst/>
          </a:prstGeom>
        </p:spPr>
      </p:pic>
      <p:pic>
        <p:nvPicPr>
          <p:cNvPr id="54" name="Picture 5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FB8F405-1014-4854-A9F0-FC114493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490" y="4223918"/>
            <a:ext cx="2808696" cy="2043072"/>
          </a:xfrm>
          <a:prstGeom prst="rect">
            <a:avLst/>
          </a:prstGeom>
        </p:spPr>
      </p:pic>
      <p:pic>
        <p:nvPicPr>
          <p:cNvPr id="55" name="Picture 54" descr="A graph of different colors&#10;&#10;Description automatically generated">
            <a:extLst>
              <a:ext uri="{FF2B5EF4-FFF2-40B4-BE49-F238E27FC236}">
                <a16:creationId xmlns:a16="http://schemas.microsoft.com/office/drawing/2014/main" id="{80E34674-B271-939F-24DE-644F45CA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56" y="4230471"/>
            <a:ext cx="2808696" cy="201830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57D0AB-2E6A-CF45-8360-7FA4DD3389E2}"/>
              </a:ext>
            </a:extLst>
          </p:cNvPr>
          <p:cNvSpPr txBox="1"/>
          <p:nvPr/>
        </p:nvSpPr>
        <p:spPr>
          <a:xfrm>
            <a:off x="4295106" y="483683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0AD122-D2DC-6D98-2787-6AC805C4C769}"/>
              </a:ext>
            </a:extLst>
          </p:cNvPr>
          <p:cNvSpPr txBox="1"/>
          <p:nvPr/>
        </p:nvSpPr>
        <p:spPr>
          <a:xfrm>
            <a:off x="4635952" y="48570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VR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BF3337-D65F-07CE-BD7C-497F66B48550}"/>
              </a:ext>
            </a:extLst>
          </p:cNvPr>
          <p:cNvSpPr txBox="1"/>
          <p:nvPr/>
        </p:nvSpPr>
        <p:spPr>
          <a:xfrm>
            <a:off x="3857744" y="486897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F2A076-FF4C-3377-8B75-2A5047D500E7}"/>
              </a:ext>
            </a:extLst>
          </p:cNvPr>
          <p:cNvSpPr txBox="1"/>
          <p:nvPr/>
        </p:nvSpPr>
        <p:spPr>
          <a:xfrm>
            <a:off x="413521" y="4875635"/>
            <a:ext cx="336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CR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4AC63B-8598-6243-1D13-A6D6418954B5}"/>
              </a:ext>
            </a:extLst>
          </p:cNvPr>
          <p:cNvSpPr txBox="1"/>
          <p:nvPr/>
        </p:nvSpPr>
        <p:spPr>
          <a:xfrm>
            <a:off x="1546463" y="4869009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BF97B-1526-A7E2-FEC3-8C1D0AA952BA}"/>
              </a:ext>
            </a:extLst>
          </p:cNvPr>
          <p:cNvSpPr txBox="1"/>
          <p:nvPr/>
        </p:nvSpPr>
        <p:spPr>
          <a:xfrm>
            <a:off x="8416981" y="485736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F07FB5-18CA-24A4-F103-3273320AD5C3}"/>
              </a:ext>
            </a:extLst>
          </p:cNvPr>
          <p:cNvSpPr txBox="1"/>
          <p:nvPr/>
        </p:nvSpPr>
        <p:spPr>
          <a:xfrm>
            <a:off x="10959208" y="494648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CE642C-93E8-3556-9086-90E539BB006A}"/>
              </a:ext>
            </a:extLst>
          </p:cNvPr>
          <p:cNvSpPr/>
          <p:nvPr/>
        </p:nvSpPr>
        <p:spPr>
          <a:xfrm>
            <a:off x="6600303" y="4671473"/>
            <a:ext cx="779269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4" name="图片 25">
            <a:extLst>
              <a:ext uri="{FF2B5EF4-FFF2-40B4-BE49-F238E27FC236}">
                <a16:creationId xmlns:a16="http://schemas.microsoft.com/office/drawing/2014/main" id="{CB90DE6E-DE93-09ED-D27B-A909C9EEEC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574247" y="4550476"/>
            <a:ext cx="728932" cy="33997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9AC1932-5609-F25C-E53F-46A868A65FB8}"/>
              </a:ext>
            </a:extLst>
          </p:cNvPr>
          <p:cNvSpPr/>
          <p:nvPr/>
        </p:nvSpPr>
        <p:spPr>
          <a:xfrm>
            <a:off x="584142" y="4493134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61CB6FE-CDC0-812B-B758-BC2DDCC50F46}"/>
              </a:ext>
            </a:extLst>
          </p:cNvPr>
          <p:cNvSpPr/>
          <p:nvPr/>
        </p:nvSpPr>
        <p:spPr>
          <a:xfrm>
            <a:off x="3801952" y="4656468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878A5B4-303A-CFF1-1DB6-6E44CF522884}"/>
              </a:ext>
            </a:extLst>
          </p:cNvPr>
          <p:cNvSpPr/>
          <p:nvPr/>
        </p:nvSpPr>
        <p:spPr>
          <a:xfrm>
            <a:off x="3455042" y="4684591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8" name="图片 25">
            <a:extLst>
              <a:ext uri="{FF2B5EF4-FFF2-40B4-BE49-F238E27FC236}">
                <a16:creationId xmlns:a16="http://schemas.microsoft.com/office/drawing/2014/main" id="{45C5A458-837D-D900-2BC8-A2A8C8519A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3451424" y="4496858"/>
            <a:ext cx="728932" cy="339974"/>
          </a:xfrm>
          <a:prstGeom prst="rect">
            <a:avLst/>
          </a:prstGeom>
        </p:spPr>
      </p:pic>
      <p:pic>
        <p:nvPicPr>
          <p:cNvPr id="69" name="图片 25">
            <a:extLst>
              <a:ext uri="{FF2B5EF4-FFF2-40B4-BE49-F238E27FC236}">
                <a16:creationId xmlns:a16="http://schemas.microsoft.com/office/drawing/2014/main" id="{07D071AD-49AA-59D1-C74F-38993E288F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79991" y="4488061"/>
            <a:ext cx="728932" cy="33997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B0E8346-40C8-5275-E740-F4BC2DEA7069}"/>
              </a:ext>
            </a:extLst>
          </p:cNvPr>
          <p:cNvSpPr/>
          <p:nvPr/>
        </p:nvSpPr>
        <p:spPr>
          <a:xfrm>
            <a:off x="9709785" y="4523386"/>
            <a:ext cx="782955" cy="15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1" name="图片 25">
            <a:extLst>
              <a:ext uri="{FF2B5EF4-FFF2-40B4-BE49-F238E27FC236}">
                <a16:creationId xmlns:a16="http://schemas.microsoft.com/office/drawing/2014/main" id="{393B9C85-2CD8-9A17-7466-FD98671A81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688768" y="4485014"/>
            <a:ext cx="728932" cy="339974"/>
          </a:xfrm>
          <a:prstGeom prst="rect">
            <a:avLst/>
          </a:prstGeom>
        </p:spPr>
      </p:pic>
      <p:pic>
        <p:nvPicPr>
          <p:cNvPr id="72" name="Picture 7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D60471A-ED64-52F1-6D59-98BBD54D2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13" t="8525" r="10072" b="85384"/>
          <a:stretch/>
        </p:blipFill>
        <p:spPr>
          <a:xfrm>
            <a:off x="4295561" y="4514308"/>
            <a:ext cx="432964" cy="124450"/>
          </a:xfrm>
          <a:prstGeom prst="rect">
            <a:avLst/>
          </a:prstGeom>
        </p:spPr>
      </p:pic>
      <p:cxnSp>
        <p:nvCxnSpPr>
          <p:cNvPr id="73" name="直线连接符 12">
            <a:extLst>
              <a:ext uri="{FF2B5EF4-FFF2-40B4-BE49-F238E27FC236}">
                <a16:creationId xmlns:a16="http://schemas.microsoft.com/office/drawing/2014/main" id="{221714DB-98F4-83F9-220A-7A53B5718C31}"/>
              </a:ext>
            </a:extLst>
          </p:cNvPr>
          <p:cNvCxnSpPr>
            <a:cxnSpLocks/>
          </p:cNvCxnSpPr>
          <p:nvPr/>
        </p:nvCxnSpPr>
        <p:spPr>
          <a:xfrm flipV="1">
            <a:off x="4324998" y="5083370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连接符 12">
            <a:extLst>
              <a:ext uri="{FF2B5EF4-FFF2-40B4-BE49-F238E27FC236}">
                <a16:creationId xmlns:a16="http://schemas.microsoft.com/office/drawing/2014/main" id="{2A2EE340-EAAD-4CCC-E1E7-5FEEB6140662}"/>
              </a:ext>
            </a:extLst>
          </p:cNvPr>
          <p:cNvCxnSpPr>
            <a:cxnSpLocks/>
          </p:cNvCxnSpPr>
          <p:nvPr/>
        </p:nvCxnSpPr>
        <p:spPr>
          <a:xfrm flipV="1">
            <a:off x="4674774" y="5083370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连接符 12">
            <a:extLst>
              <a:ext uri="{FF2B5EF4-FFF2-40B4-BE49-F238E27FC236}">
                <a16:creationId xmlns:a16="http://schemas.microsoft.com/office/drawing/2014/main" id="{7215DD8B-B51A-6629-AAFC-FCFCAB688B09}"/>
              </a:ext>
            </a:extLst>
          </p:cNvPr>
          <p:cNvCxnSpPr>
            <a:cxnSpLocks/>
          </p:cNvCxnSpPr>
          <p:nvPr/>
        </p:nvCxnSpPr>
        <p:spPr>
          <a:xfrm flipV="1">
            <a:off x="3821663" y="487834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线连接符 12">
            <a:extLst>
              <a:ext uri="{FF2B5EF4-FFF2-40B4-BE49-F238E27FC236}">
                <a16:creationId xmlns:a16="http://schemas.microsoft.com/office/drawing/2014/main" id="{D12433E9-7C18-059E-2962-DE588A63BD5F}"/>
              </a:ext>
            </a:extLst>
          </p:cNvPr>
          <p:cNvCxnSpPr>
            <a:cxnSpLocks/>
          </p:cNvCxnSpPr>
          <p:nvPr/>
        </p:nvCxnSpPr>
        <p:spPr>
          <a:xfrm flipV="1">
            <a:off x="4934445" y="487834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12">
            <a:extLst>
              <a:ext uri="{FF2B5EF4-FFF2-40B4-BE49-F238E27FC236}">
                <a16:creationId xmlns:a16="http://schemas.microsoft.com/office/drawing/2014/main" id="{DC48904D-BA9C-F764-40E4-B711FC237DDE}"/>
              </a:ext>
            </a:extLst>
          </p:cNvPr>
          <p:cNvCxnSpPr>
            <a:cxnSpLocks/>
          </p:cNvCxnSpPr>
          <p:nvPr/>
        </p:nvCxnSpPr>
        <p:spPr>
          <a:xfrm flipV="1">
            <a:off x="750473" y="4861978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13">
            <a:extLst>
              <a:ext uri="{FF2B5EF4-FFF2-40B4-BE49-F238E27FC236}">
                <a16:creationId xmlns:a16="http://schemas.microsoft.com/office/drawing/2014/main" id="{4878CCEC-32A4-ACF2-E647-E7EA48778687}"/>
              </a:ext>
            </a:extLst>
          </p:cNvPr>
          <p:cNvCxnSpPr>
            <a:cxnSpLocks/>
          </p:cNvCxnSpPr>
          <p:nvPr/>
        </p:nvCxnSpPr>
        <p:spPr>
          <a:xfrm flipH="1">
            <a:off x="579991" y="4868795"/>
            <a:ext cx="174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线连接符 12">
            <a:extLst>
              <a:ext uri="{FF2B5EF4-FFF2-40B4-BE49-F238E27FC236}">
                <a16:creationId xmlns:a16="http://schemas.microsoft.com/office/drawing/2014/main" id="{AA5643B7-F75E-BF87-7CB1-A7736E0BA981}"/>
              </a:ext>
            </a:extLst>
          </p:cNvPr>
          <p:cNvCxnSpPr>
            <a:cxnSpLocks/>
          </p:cNvCxnSpPr>
          <p:nvPr/>
        </p:nvCxnSpPr>
        <p:spPr>
          <a:xfrm flipV="1">
            <a:off x="750473" y="4796400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线箭头连接符 13">
            <a:extLst>
              <a:ext uri="{FF2B5EF4-FFF2-40B4-BE49-F238E27FC236}">
                <a16:creationId xmlns:a16="http://schemas.microsoft.com/office/drawing/2014/main" id="{48BA9774-4EE4-8C3F-FE83-E64BDF998EA0}"/>
              </a:ext>
            </a:extLst>
          </p:cNvPr>
          <p:cNvCxnSpPr>
            <a:cxnSpLocks/>
          </p:cNvCxnSpPr>
          <p:nvPr/>
        </p:nvCxnSpPr>
        <p:spPr>
          <a:xfrm flipV="1">
            <a:off x="754629" y="4794736"/>
            <a:ext cx="1311212" cy="8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12">
            <a:extLst>
              <a:ext uri="{FF2B5EF4-FFF2-40B4-BE49-F238E27FC236}">
                <a16:creationId xmlns:a16="http://schemas.microsoft.com/office/drawing/2014/main" id="{02F72DC0-5538-35EB-739B-306A06D942BF}"/>
              </a:ext>
            </a:extLst>
          </p:cNvPr>
          <p:cNvCxnSpPr>
            <a:cxnSpLocks/>
          </p:cNvCxnSpPr>
          <p:nvPr/>
        </p:nvCxnSpPr>
        <p:spPr>
          <a:xfrm flipV="1">
            <a:off x="10692726" y="485277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箭头连接符 13">
            <a:extLst>
              <a:ext uri="{FF2B5EF4-FFF2-40B4-BE49-F238E27FC236}">
                <a16:creationId xmlns:a16="http://schemas.microsoft.com/office/drawing/2014/main" id="{B915C576-C40D-2F1B-29BD-52F6AE4AD13F}"/>
              </a:ext>
            </a:extLst>
          </p:cNvPr>
          <p:cNvCxnSpPr>
            <a:cxnSpLocks/>
          </p:cNvCxnSpPr>
          <p:nvPr/>
        </p:nvCxnSpPr>
        <p:spPr>
          <a:xfrm>
            <a:off x="10696882" y="4859590"/>
            <a:ext cx="669029" cy="3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12">
            <a:extLst>
              <a:ext uri="{FF2B5EF4-FFF2-40B4-BE49-F238E27FC236}">
                <a16:creationId xmlns:a16="http://schemas.microsoft.com/office/drawing/2014/main" id="{A8353472-2152-829E-E2B7-4EEE69EE2673}"/>
              </a:ext>
            </a:extLst>
          </p:cNvPr>
          <p:cNvCxnSpPr>
            <a:cxnSpLocks/>
          </p:cNvCxnSpPr>
          <p:nvPr/>
        </p:nvCxnSpPr>
        <p:spPr>
          <a:xfrm flipV="1">
            <a:off x="8362489" y="4845229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箭头连接符 13">
            <a:extLst>
              <a:ext uri="{FF2B5EF4-FFF2-40B4-BE49-F238E27FC236}">
                <a16:creationId xmlns:a16="http://schemas.microsoft.com/office/drawing/2014/main" id="{CC1AF6DF-311D-1205-3ED9-F0DCA49198CB}"/>
              </a:ext>
            </a:extLst>
          </p:cNvPr>
          <p:cNvCxnSpPr>
            <a:cxnSpLocks/>
          </p:cNvCxnSpPr>
          <p:nvPr/>
        </p:nvCxnSpPr>
        <p:spPr>
          <a:xfrm>
            <a:off x="8354022" y="4849062"/>
            <a:ext cx="327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0F28EB1-B21F-2D20-CEBD-E8FAD9535571}"/>
              </a:ext>
            </a:extLst>
          </p:cNvPr>
          <p:cNvSpPr txBox="1"/>
          <p:nvPr/>
        </p:nvSpPr>
        <p:spPr>
          <a:xfrm>
            <a:off x="2240479" y="4579262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6A1510-1DB7-1D56-237E-A0CB757BBA7B}"/>
              </a:ext>
            </a:extLst>
          </p:cNvPr>
          <p:cNvSpPr txBox="1"/>
          <p:nvPr/>
        </p:nvSpPr>
        <p:spPr>
          <a:xfrm>
            <a:off x="4976569" y="4534720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EA91C4-BC45-316D-E0C1-19F8DA231FBA}"/>
              </a:ext>
            </a:extLst>
          </p:cNvPr>
          <p:cNvSpPr txBox="1"/>
          <p:nvPr/>
        </p:nvSpPr>
        <p:spPr>
          <a:xfrm>
            <a:off x="7859414" y="4547448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63747C-674C-48D8-A5E6-F2412F7C89CE}"/>
              </a:ext>
            </a:extLst>
          </p:cNvPr>
          <p:cNvSpPr txBox="1"/>
          <p:nvPr/>
        </p:nvSpPr>
        <p:spPr>
          <a:xfrm>
            <a:off x="10222734" y="4544389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F61E4B-D289-FFD8-A8C0-A29CD0160085}"/>
              </a:ext>
            </a:extLst>
          </p:cNvPr>
          <p:cNvSpPr/>
          <p:nvPr/>
        </p:nvSpPr>
        <p:spPr>
          <a:xfrm>
            <a:off x="2815046" y="2677886"/>
            <a:ext cx="1658983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A568AF-54D2-22D4-5969-6F6D49162E06}"/>
              </a:ext>
            </a:extLst>
          </p:cNvPr>
          <p:cNvSpPr txBox="1"/>
          <p:nvPr/>
        </p:nvSpPr>
        <p:spPr>
          <a:xfrm>
            <a:off x="3197418" y="2965825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</a:t>
            </a:r>
            <a:r>
              <a:rPr lang="en-CN" sz="900" dirty="0"/>
              <a:t>rthorgonal with SR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C8381F1-2633-219E-749D-EF31713B9A41}"/>
              </a:ext>
            </a:extLst>
          </p:cNvPr>
          <p:cNvSpPr/>
          <p:nvPr/>
        </p:nvSpPr>
        <p:spPr>
          <a:xfrm>
            <a:off x="1443123" y="3144637"/>
            <a:ext cx="4513218" cy="12362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86EE3C-25A4-B8C8-B576-DE7A5198E1F8}"/>
              </a:ext>
            </a:extLst>
          </p:cNvPr>
          <p:cNvSpPr/>
          <p:nvPr/>
        </p:nvSpPr>
        <p:spPr>
          <a:xfrm>
            <a:off x="5374190" y="2948694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9A5026-8400-A2E1-4181-88043E3F92FF}"/>
              </a:ext>
            </a:extLst>
          </p:cNvPr>
          <p:cNvSpPr/>
          <p:nvPr/>
        </p:nvSpPr>
        <p:spPr>
          <a:xfrm>
            <a:off x="1811275" y="2821157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A9661F3-5D65-555A-20C4-51476D4858FE}"/>
              </a:ext>
            </a:extLst>
          </p:cNvPr>
          <p:cNvSpPr/>
          <p:nvPr/>
        </p:nvSpPr>
        <p:spPr>
          <a:xfrm>
            <a:off x="4674774" y="3266662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31FCA1C-17B3-DBEF-8585-3681F2832DD5}"/>
              </a:ext>
            </a:extLst>
          </p:cNvPr>
          <p:cNvSpPr/>
          <p:nvPr/>
        </p:nvSpPr>
        <p:spPr>
          <a:xfrm>
            <a:off x="255494" y="3724835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B0F1196-35FE-D7BB-ED00-DECF9F093DA3}"/>
              </a:ext>
            </a:extLst>
          </p:cNvPr>
          <p:cNvSpPr/>
          <p:nvPr/>
        </p:nvSpPr>
        <p:spPr>
          <a:xfrm>
            <a:off x="259974" y="4011711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3E8DA-6014-1499-EF0A-28242251F1F8}"/>
              </a:ext>
            </a:extLst>
          </p:cNvPr>
          <p:cNvSpPr/>
          <p:nvPr/>
        </p:nvSpPr>
        <p:spPr>
          <a:xfrm>
            <a:off x="3394422" y="4310419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93DAC-591B-7C21-4D21-93B80324FECA}"/>
              </a:ext>
            </a:extLst>
          </p:cNvPr>
          <p:cNvSpPr/>
          <p:nvPr/>
        </p:nvSpPr>
        <p:spPr>
          <a:xfrm>
            <a:off x="6483162" y="4345097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1ECD4-1E33-1FD5-1091-0AAFF8527ADA}"/>
              </a:ext>
            </a:extLst>
          </p:cNvPr>
          <p:cNvSpPr/>
          <p:nvPr/>
        </p:nvSpPr>
        <p:spPr>
          <a:xfrm>
            <a:off x="9651307" y="4309962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B221F-54BE-6B2A-F65C-435D8843C484}"/>
              </a:ext>
            </a:extLst>
          </p:cNvPr>
          <p:cNvSpPr/>
          <p:nvPr/>
        </p:nvSpPr>
        <p:spPr>
          <a:xfrm>
            <a:off x="537044" y="4290023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026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C42CA-9806-0F5D-E0A4-0A5A5178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9B9E5-2CC2-F46E-5944-7AAF4A4E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F33EF-22FA-952E-7C15-ABDE23E2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14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F74B8-8B18-6240-A1C6-1111C83E5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10527564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FA74D-AAE3-155E-B693-4E0234B1EC3C}"/>
              </a:ext>
            </a:extLst>
          </p:cNvPr>
          <p:cNvSpPr txBox="1"/>
          <p:nvPr/>
        </p:nvSpPr>
        <p:spPr>
          <a:xfrm>
            <a:off x="64554" y="1160888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score(LH)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[0.91, 0.94], [0.94, 0.96], [0.96, 1.00]</a:t>
            </a:r>
          </a:p>
        </p:txBody>
      </p:sp>
      <p:pic>
        <p:nvPicPr>
          <p:cNvPr id="13" name="Picture 1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49EFDA7-A860-7FA1-4458-124F64B5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84" y="1528417"/>
            <a:ext cx="3476870" cy="2473739"/>
          </a:xfrm>
          <a:prstGeom prst="rect">
            <a:avLst/>
          </a:prstGeom>
        </p:spPr>
      </p:pic>
      <p:pic>
        <p:nvPicPr>
          <p:cNvPr id="14" name="Picture 13" descr="A table of numbers and a few digits&#10;&#10;Description automatically generated with medium confidence">
            <a:extLst>
              <a:ext uri="{FF2B5EF4-FFF2-40B4-BE49-F238E27FC236}">
                <a16:creationId xmlns:a16="http://schemas.microsoft.com/office/drawing/2014/main" id="{D1B4F827-AE99-BA95-0B02-504B8BD34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311" y="3838077"/>
            <a:ext cx="5497486" cy="2531853"/>
          </a:xfrm>
          <a:prstGeom prst="rect">
            <a:avLst/>
          </a:prstGeom>
        </p:spPr>
      </p:pic>
      <p:pic>
        <p:nvPicPr>
          <p:cNvPr id="15" name="Picture 14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E6ED597B-23A0-EB2C-072A-077383BE9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055" y="1599764"/>
            <a:ext cx="2980768" cy="2141959"/>
          </a:xfrm>
          <a:prstGeom prst="rect">
            <a:avLst/>
          </a:prstGeom>
        </p:spPr>
      </p:pic>
      <p:pic>
        <p:nvPicPr>
          <p:cNvPr id="16" name="Picture 1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7906272-A373-4C72-17ED-7BFC7FA350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6797627" y="1921154"/>
            <a:ext cx="517649" cy="141133"/>
          </a:xfrm>
          <a:prstGeom prst="rect">
            <a:avLst/>
          </a:prstGeom>
        </p:spPr>
      </p:pic>
      <p:pic>
        <p:nvPicPr>
          <p:cNvPr id="17" name="Picture 16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C9EE0E2-2557-3CD2-672C-4079D166A2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10067745" y="1907881"/>
            <a:ext cx="491004" cy="141133"/>
          </a:xfrm>
          <a:prstGeom prst="rect">
            <a:avLst/>
          </a:prstGeom>
        </p:spPr>
      </p:pic>
      <p:pic>
        <p:nvPicPr>
          <p:cNvPr id="18" name="图片 25">
            <a:extLst>
              <a:ext uri="{FF2B5EF4-FFF2-40B4-BE49-F238E27FC236}">
                <a16:creationId xmlns:a16="http://schemas.microsoft.com/office/drawing/2014/main" id="{6900481E-0457-63C8-824A-DD6EAB19D2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915992" y="1914231"/>
            <a:ext cx="728932" cy="339974"/>
          </a:xfrm>
          <a:prstGeom prst="rect">
            <a:avLst/>
          </a:prstGeom>
        </p:spPr>
      </p:pic>
      <p:pic>
        <p:nvPicPr>
          <p:cNvPr id="19" name="图片 25">
            <a:extLst>
              <a:ext uri="{FF2B5EF4-FFF2-40B4-BE49-F238E27FC236}">
                <a16:creationId xmlns:a16="http://schemas.microsoft.com/office/drawing/2014/main" id="{CF8CFD1C-8ABF-448F-98C5-1DF2224B21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216666" y="1926775"/>
            <a:ext cx="728932" cy="339974"/>
          </a:xfrm>
          <a:prstGeom prst="rect">
            <a:avLst/>
          </a:prstGeom>
        </p:spPr>
      </p:pic>
      <p:graphicFrame>
        <p:nvGraphicFramePr>
          <p:cNvPr id="20" name="表格 13">
            <a:extLst>
              <a:ext uri="{FF2B5EF4-FFF2-40B4-BE49-F238E27FC236}">
                <a16:creationId xmlns:a16="http://schemas.microsoft.com/office/drawing/2014/main" id="{E80A401C-E2F1-6D14-C250-F497760B4B7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7388939"/>
              </p:ext>
            </p:extLst>
          </p:nvPr>
        </p:nvGraphicFramePr>
        <p:xfrm>
          <a:off x="470778" y="5589750"/>
          <a:ext cx="3344545" cy="7509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0.91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5">
                <a:extLst>
                  <a:ext uri="{FF2B5EF4-FFF2-40B4-BE49-F238E27FC236}">
                    <a16:creationId xmlns:a16="http://schemas.microsoft.com/office/drawing/2014/main" id="{9315BBBC-6E67-D74A-28E5-6808F3F75431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046626054"/>
                  </p:ext>
                </p:extLst>
              </p:nvPr>
            </p:nvGraphicFramePr>
            <p:xfrm>
              <a:off x="470777" y="257186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5">
                <a:extLst>
                  <a:ext uri="{FF2B5EF4-FFF2-40B4-BE49-F238E27FC236}">
                    <a16:creationId xmlns:a16="http://schemas.microsoft.com/office/drawing/2014/main" id="{9315BBBC-6E67-D74A-28E5-6808F3F75431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4046626054"/>
                  </p:ext>
                </p:extLst>
              </p:nvPr>
            </p:nvGraphicFramePr>
            <p:xfrm>
              <a:off x="470777" y="257186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379" t="-790909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8440978-6EC6-8672-7921-5665B1D9CAF2}"/>
              </a:ext>
            </a:extLst>
          </p:cNvPr>
          <p:cNvSpPr txBox="1"/>
          <p:nvPr/>
        </p:nvSpPr>
        <p:spPr>
          <a:xfrm>
            <a:off x="9020112" y="86544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4.934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5EA28-3511-F6A9-3D3B-09EAB7A02A92}"/>
              </a:ext>
            </a:extLst>
          </p:cNvPr>
          <p:cNvSpPr/>
          <p:nvPr/>
        </p:nvSpPr>
        <p:spPr>
          <a:xfrm>
            <a:off x="9192380" y="1721862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005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B2512-E6EF-48FC-2371-E88839E3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01080-289B-7658-B4E7-0F2585DE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08AEC-FB6E-C1B0-BADD-B0DD71D7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15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22ADC-9739-1DE2-AF64-F564A6DB7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10339695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7AC112F-7AAE-28E6-67BB-AFBF0550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" y="4394333"/>
            <a:ext cx="2560996" cy="1838134"/>
          </a:xfrm>
          <a:prstGeom prst="rect">
            <a:avLst/>
          </a:prstGeom>
        </p:spPr>
      </p:pic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F4710EC1-1CCB-8945-6D7C-DAE7C419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27"/>
            <a:ext cx="6096000" cy="3180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B43C8-2652-3245-0E7A-B9593C7C81FD}"/>
              </a:ext>
            </a:extLst>
          </p:cNvPr>
          <p:cNvSpPr txBox="1"/>
          <p:nvPr/>
        </p:nvSpPr>
        <p:spPr>
          <a:xfrm>
            <a:off x="0" y="767070"/>
            <a:ext cx="47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election for control region and validation region</a:t>
            </a:r>
          </a:p>
        </p:txBody>
      </p:sp>
      <p:cxnSp>
        <p:nvCxnSpPr>
          <p:cNvPr id="9" name="直线连接符 12">
            <a:extLst>
              <a:ext uri="{FF2B5EF4-FFF2-40B4-BE49-F238E27FC236}">
                <a16:creationId xmlns:a16="http://schemas.microsoft.com/office/drawing/2014/main" id="{A9A440F8-6213-BD6D-D746-567BCB04D614}"/>
              </a:ext>
            </a:extLst>
          </p:cNvPr>
          <p:cNvCxnSpPr>
            <a:cxnSpLocks/>
          </p:cNvCxnSpPr>
          <p:nvPr/>
        </p:nvCxnSpPr>
        <p:spPr>
          <a:xfrm flipV="1">
            <a:off x="563207" y="4890887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13">
            <a:extLst>
              <a:ext uri="{FF2B5EF4-FFF2-40B4-BE49-F238E27FC236}">
                <a16:creationId xmlns:a16="http://schemas.microsoft.com/office/drawing/2014/main" id="{47950297-2744-AFCE-E861-13A5FBDB37DE}"/>
              </a:ext>
            </a:extLst>
          </p:cNvPr>
          <p:cNvCxnSpPr>
            <a:cxnSpLocks/>
          </p:cNvCxnSpPr>
          <p:nvPr/>
        </p:nvCxnSpPr>
        <p:spPr>
          <a:xfrm>
            <a:off x="554895" y="4893548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535BF4-19FD-515E-A91B-BC88BA8D0F01}"/>
              </a:ext>
            </a:extLst>
          </p:cNvPr>
          <p:cNvSpPr txBox="1"/>
          <p:nvPr/>
        </p:nvSpPr>
        <p:spPr>
          <a:xfrm>
            <a:off x="1088439" y="49983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91BC3-BB98-3296-2411-F29AA9CCCA2A}"/>
              </a:ext>
            </a:extLst>
          </p:cNvPr>
          <p:cNvSpPr txBox="1"/>
          <p:nvPr/>
        </p:nvSpPr>
        <p:spPr>
          <a:xfrm>
            <a:off x="58178" y="547734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263F092B-522C-3F7C-28EC-F824AA2CA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862" y="4211546"/>
            <a:ext cx="2885141" cy="2073242"/>
          </a:xfrm>
          <a:prstGeom prst="rect">
            <a:avLst/>
          </a:prstGeom>
        </p:spPr>
      </p:pic>
      <p:cxnSp>
        <p:nvCxnSpPr>
          <p:cNvPr id="14" name="直线连接符 12">
            <a:extLst>
              <a:ext uri="{FF2B5EF4-FFF2-40B4-BE49-F238E27FC236}">
                <a16:creationId xmlns:a16="http://schemas.microsoft.com/office/drawing/2014/main" id="{69139B03-559E-72FD-FFB7-69838ABEDAB5}"/>
              </a:ext>
            </a:extLst>
          </p:cNvPr>
          <p:cNvCxnSpPr>
            <a:cxnSpLocks/>
          </p:cNvCxnSpPr>
          <p:nvPr/>
        </p:nvCxnSpPr>
        <p:spPr>
          <a:xfrm flipV="1">
            <a:off x="11190221" y="4865665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3">
            <a:extLst>
              <a:ext uri="{FF2B5EF4-FFF2-40B4-BE49-F238E27FC236}">
                <a16:creationId xmlns:a16="http://schemas.microsoft.com/office/drawing/2014/main" id="{0132D793-D459-7454-79D6-DD6F519204F2}"/>
              </a:ext>
            </a:extLst>
          </p:cNvPr>
          <p:cNvCxnSpPr>
            <a:cxnSpLocks/>
          </p:cNvCxnSpPr>
          <p:nvPr/>
        </p:nvCxnSpPr>
        <p:spPr>
          <a:xfrm>
            <a:off x="11181909" y="4868326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A6FAB2-EB18-0947-48F0-959B1FF9C1B1}"/>
              </a:ext>
            </a:extLst>
          </p:cNvPr>
          <p:cNvSpPr txBox="1"/>
          <p:nvPr/>
        </p:nvSpPr>
        <p:spPr>
          <a:xfrm>
            <a:off x="11311917" y="49530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pic>
        <p:nvPicPr>
          <p:cNvPr id="17" name="Picture 1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3354A9A-4B1C-A85B-AE1F-E7E7C46E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45" y="4258132"/>
            <a:ext cx="2885141" cy="20732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515E1D-EE39-1216-6051-61AF3729BA85}"/>
              </a:ext>
            </a:extLst>
          </p:cNvPr>
          <p:cNvSpPr txBox="1"/>
          <p:nvPr/>
        </p:nvSpPr>
        <p:spPr>
          <a:xfrm>
            <a:off x="4436239" y="5018002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cxnSp>
        <p:nvCxnSpPr>
          <p:cNvPr id="19" name="直线连接符 12">
            <a:extLst>
              <a:ext uri="{FF2B5EF4-FFF2-40B4-BE49-F238E27FC236}">
                <a16:creationId xmlns:a16="http://schemas.microsoft.com/office/drawing/2014/main" id="{1C64BD82-DA88-76A5-E2B1-6D1754C20ADE}"/>
              </a:ext>
            </a:extLst>
          </p:cNvPr>
          <p:cNvCxnSpPr>
            <a:cxnSpLocks/>
          </p:cNvCxnSpPr>
          <p:nvPr/>
        </p:nvCxnSpPr>
        <p:spPr>
          <a:xfrm flipV="1">
            <a:off x="4447579" y="4985310"/>
            <a:ext cx="0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2">
            <a:extLst>
              <a:ext uri="{FF2B5EF4-FFF2-40B4-BE49-F238E27FC236}">
                <a16:creationId xmlns:a16="http://schemas.microsoft.com/office/drawing/2014/main" id="{A0F47727-02CB-A551-3F59-C9EEBE51AC54}"/>
              </a:ext>
            </a:extLst>
          </p:cNvPr>
          <p:cNvCxnSpPr>
            <a:cxnSpLocks/>
          </p:cNvCxnSpPr>
          <p:nvPr/>
        </p:nvCxnSpPr>
        <p:spPr>
          <a:xfrm flipH="1" flipV="1">
            <a:off x="4816040" y="5001141"/>
            <a:ext cx="2435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12">
            <a:extLst>
              <a:ext uri="{FF2B5EF4-FFF2-40B4-BE49-F238E27FC236}">
                <a16:creationId xmlns:a16="http://schemas.microsoft.com/office/drawing/2014/main" id="{E980EFC5-0BC5-55F3-5155-DA0E949302DC}"/>
              </a:ext>
            </a:extLst>
          </p:cNvPr>
          <p:cNvCxnSpPr>
            <a:cxnSpLocks/>
          </p:cNvCxnSpPr>
          <p:nvPr/>
        </p:nvCxnSpPr>
        <p:spPr>
          <a:xfrm flipV="1">
            <a:off x="3964869" y="491535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12">
            <a:extLst>
              <a:ext uri="{FF2B5EF4-FFF2-40B4-BE49-F238E27FC236}">
                <a16:creationId xmlns:a16="http://schemas.microsoft.com/office/drawing/2014/main" id="{37A52C1C-2A8D-6FAC-E9D0-53836EB4CCEF}"/>
              </a:ext>
            </a:extLst>
          </p:cNvPr>
          <p:cNvCxnSpPr>
            <a:cxnSpLocks/>
          </p:cNvCxnSpPr>
          <p:nvPr/>
        </p:nvCxnSpPr>
        <p:spPr>
          <a:xfrm flipV="1">
            <a:off x="5063901" y="4908481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F60782-D216-5593-97CD-5BB33165E865}"/>
              </a:ext>
            </a:extLst>
          </p:cNvPr>
          <p:cNvSpPr txBox="1"/>
          <p:nvPr/>
        </p:nvSpPr>
        <p:spPr>
          <a:xfrm>
            <a:off x="3955079" y="5047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3B6DBB-2079-D313-B85D-3249500425B1}"/>
              </a:ext>
            </a:extLst>
          </p:cNvPr>
          <p:cNvSpPr txBox="1"/>
          <p:nvPr/>
        </p:nvSpPr>
        <p:spPr>
          <a:xfrm>
            <a:off x="4749382" y="4908981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VR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524011-D435-ECDE-CD81-E09591D72606}"/>
              </a:ext>
            </a:extLst>
          </p:cNvPr>
          <p:cNvCxnSpPr>
            <a:cxnSpLocks/>
          </p:cNvCxnSpPr>
          <p:nvPr/>
        </p:nvCxnSpPr>
        <p:spPr>
          <a:xfrm flipV="1">
            <a:off x="270970" y="5196799"/>
            <a:ext cx="258263" cy="37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C5516B-596B-C5D6-1059-18035503A4E4}"/>
              </a:ext>
            </a:extLst>
          </p:cNvPr>
          <p:cNvSpPr txBox="1"/>
          <p:nvPr/>
        </p:nvSpPr>
        <p:spPr>
          <a:xfrm>
            <a:off x="1972585" y="4787045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8A32B-7858-E8F0-366B-D388AAFA82C8}"/>
              </a:ext>
            </a:extLst>
          </p:cNvPr>
          <p:cNvSpPr txBox="1"/>
          <p:nvPr/>
        </p:nvSpPr>
        <p:spPr>
          <a:xfrm>
            <a:off x="10618335" y="45466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E7F510-C664-461F-F65C-02F4E72ACC55}"/>
              </a:ext>
            </a:extLst>
          </p:cNvPr>
          <p:cNvSpPr txBox="1"/>
          <p:nvPr/>
        </p:nvSpPr>
        <p:spPr>
          <a:xfrm>
            <a:off x="4949923" y="4592718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pic>
        <p:nvPicPr>
          <p:cNvPr id="29" name="Picture 28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2BB3EE5-7CB5-9354-F562-A7897C702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018" y="4252206"/>
            <a:ext cx="2877477" cy="2093105"/>
          </a:xfrm>
          <a:prstGeom prst="rect">
            <a:avLst/>
          </a:prstGeom>
        </p:spPr>
      </p:pic>
      <p:cxnSp>
        <p:nvCxnSpPr>
          <p:cNvPr id="30" name="直线连接符 12">
            <a:extLst>
              <a:ext uri="{FF2B5EF4-FFF2-40B4-BE49-F238E27FC236}">
                <a16:creationId xmlns:a16="http://schemas.microsoft.com/office/drawing/2014/main" id="{99E799B4-08CA-7127-8870-2E274237897A}"/>
              </a:ext>
            </a:extLst>
          </p:cNvPr>
          <p:cNvCxnSpPr>
            <a:cxnSpLocks/>
          </p:cNvCxnSpPr>
          <p:nvPr/>
        </p:nvCxnSpPr>
        <p:spPr>
          <a:xfrm flipV="1">
            <a:off x="8394454" y="4912124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13">
            <a:extLst>
              <a:ext uri="{FF2B5EF4-FFF2-40B4-BE49-F238E27FC236}">
                <a16:creationId xmlns:a16="http://schemas.microsoft.com/office/drawing/2014/main" id="{BE816212-2775-2385-D024-3AA7D789CB70}"/>
              </a:ext>
            </a:extLst>
          </p:cNvPr>
          <p:cNvCxnSpPr>
            <a:cxnSpLocks/>
          </p:cNvCxnSpPr>
          <p:nvPr/>
        </p:nvCxnSpPr>
        <p:spPr>
          <a:xfrm>
            <a:off x="8386142" y="4914785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B27AA1-9694-C13B-1A18-43CF66EF708C}"/>
              </a:ext>
            </a:extLst>
          </p:cNvPr>
          <p:cNvSpPr txBox="1"/>
          <p:nvPr/>
        </p:nvSpPr>
        <p:spPr>
          <a:xfrm>
            <a:off x="7664350" y="4624429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6E15F-CC51-D217-0D49-4E4BD9C660B2}"/>
              </a:ext>
            </a:extLst>
          </p:cNvPr>
          <p:cNvSpPr txBox="1"/>
          <p:nvPr/>
        </p:nvSpPr>
        <p:spPr>
          <a:xfrm>
            <a:off x="8460104" y="49212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6C61E9-8056-3D59-6A89-C3C329F75DE3}"/>
              </a:ext>
            </a:extLst>
          </p:cNvPr>
          <p:cNvSpPr/>
          <p:nvPr/>
        </p:nvSpPr>
        <p:spPr>
          <a:xfrm>
            <a:off x="6570133" y="4566356"/>
            <a:ext cx="818445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bg1"/>
              </a:solidFill>
            </a:endParaRPr>
          </a:p>
        </p:txBody>
      </p:sp>
      <p:pic>
        <p:nvPicPr>
          <p:cNvPr id="35" name="图片 25">
            <a:extLst>
              <a:ext uri="{FF2B5EF4-FFF2-40B4-BE49-F238E27FC236}">
                <a16:creationId xmlns:a16="http://schemas.microsoft.com/office/drawing/2014/main" id="{2E297542-8852-E501-907C-1BDD18B986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570133" y="4585352"/>
            <a:ext cx="728932" cy="33997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867A11A-1CC7-06DF-7EDD-FBCC3850703B}"/>
              </a:ext>
            </a:extLst>
          </p:cNvPr>
          <p:cNvSpPr/>
          <p:nvPr/>
        </p:nvSpPr>
        <p:spPr>
          <a:xfrm>
            <a:off x="1309012" y="3232632"/>
            <a:ext cx="4513218" cy="12362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594AA-DF7D-C25C-0EDB-2F813D259619}"/>
              </a:ext>
            </a:extLst>
          </p:cNvPr>
          <p:cNvSpPr/>
          <p:nvPr/>
        </p:nvSpPr>
        <p:spPr>
          <a:xfrm>
            <a:off x="4328543" y="3355440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6EFD49-192C-F7ED-F8EF-EED138E7F322}"/>
              </a:ext>
            </a:extLst>
          </p:cNvPr>
          <p:cNvSpPr/>
          <p:nvPr/>
        </p:nvSpPr>
        <p:spPr>
          <a:xfrm>
            <a:off x="5063901" y="2929255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097AB8-7DC2-9AD8-3432-D0CB71A9F774}"/>
              </a:ext>
            </a:extLst>
          </p:cNvPr>
          <p:cNvSpPr/>
          <p:nvPr/>
        </p:nvSpPr>
        <p:spPr>
          <a:xfrm>
            <a:off x="2547794" y="2657354"/>
            <a:ext cx="1586055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6A712-12F1-9471-0C80-88252A00D822}"/>
              </a:ext>
            </a:extLst>
          </p:cNvPr>
          <p:cNvSpPr/>
          <p:nvPr/>
        </p:nvSpPr>
        <p:spPr>
          <a:xfrm>
            <a:off x="58178" y="3791652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DAA619-171D-F24B-678B-10D2552B96C3}"/>
              </a:ext>
            </a:extLst>
          </p:cNvPr>
          <p:cNvSpPr/>
          <p:nvPr/>
        </p:nvSpPr>
        <p:spPr>
          <a:xfrm>
            <a:off x="63434" y="4059664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A37676-655B-0832-0E8F-88225C91B1C9}"/>
              </a:ext>
            </a:extLst>
          </p:cNvPr>
          <p:cNvSpPr/>
          <p:nvPr/>
        </p:nvSpPr>
        <p:spPr>
          <a:xfrm>
            <a:off x="3564052" y="4369259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013B7F-47EA-00C1-EC5C-4299700AEAE7}"/>
              </a:ext>
            </a:extLst>
          </p:cNvPr>
          <p:cNvSpPr/>
          <p:nvPr/>
        </p:nvSpPr>
        <p:spPr>
          <a:xfrm>
            <a:off x="6518512" y="4357566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471133-0443-314E-F136-5D7D7410838B}"/>
              </a:ext>
            </a:extLst>
          </p:cNvPr>
          <p:cNvSpPr/>
          <p:nvPr/>
        </p:nvSpPr>
        <p:spPr>
          <a:xfrm>
            <a:off x="9723374" y="4294687"/>
            <a:ext cx="832173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E83263-2C68-FF72-8161-61E60CFE8B83}"/>
              </a:ext>
            </a:extLst>
          </p:cNvPr>
          <p:cNvSpPr/>
          <p:nvPr/>
        </p:nvSpPr>
        <p:spPr>
          <a:xfrm>
            <a:off x="583001" y="4484932"/>
            <a:ext cx="728739" cy="199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349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0A0958-38A7-4A36-9903-76F37E7E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75E60-550A-FB52-D49B-624ED774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8B7FD-B84E-C467-BB83-6D736E3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16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E67CF-A2B5-6E57-75B9-47F81D71A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9953932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sensitivity map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9D7A26-7ACB-466C-C426-4FA2D67D6905}"/>
              </a:ext>
            </a:extLst>
          </p:cNvPr>
          <p:cNvSpPr txBox="1">
            <a:spLocks/>
          </p:cNvSpPr>
          <p:nvPr/>
        </p:nvSpPr>
        <p:spPr>
          <a:xfrm>
            <a:off x="272839" y="879412"/>
            <a:ext cx="10858500" cy="1633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Expected sensitivity</a:t>
            </a:r>
            <a:endParaRPr kumimoji="1" lang="zh-CN" altLang="en-US" sz="2000" dirty="0"/>
          </a:p>
          <a:p>
            <a:pPr lvl="1"/>
            <a:r>
              <a:rPr kumimoji="1" lang="en-US" altLang="zh-CN" sz="1800" dirty="0"/>
              <a:t>30% flat systematic uncertainty</a:t>
            </a:r>
          </a:p>
          <a:p>
            <a:pPr lvl="1"/>
            <a:r>
              <a:rPr kumimoji="1" lang="en-US" altLang="zh-CN" sz="1800" dirty="0"/>
              <a:t>gap caused by interpolation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algorithm</a:t>
            </a:r>
          </a:p>
          <a:p>
            <a:pPr lvl="1"/>
            <a:r>
              <a:rPr kumimoji="1" lang="en-US" altLang="zh-CN" sz="1800" dirty="0"/>
              <a:t>Result only for full run2 sample, will update to full run2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partial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run3 sample later</a:t>
            </a:r>
            <a:endParaRPr kumimoji="1" lang="zh-CN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9131A-C540-5628-80E7-4F5E0A3FE83B}"/>
              </a:ext>
            </a:extLst>
          </p:cNvPr>
          <p:cNvSpPr txBox="1"/>
          <p:nvPr/>
        </p:nvSpPr>
        <p:spPr>
          <a:xfrm>
            <a:off x="628649" y="20935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channel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A2361-1ADB-AE75-5E35-5F08C7232EE1}"/>
              </a:ext>
            </a:extLst>
          </p:cNvPr>
          <p:cNvSpPr txBox="1"/>
          <p:nvPr/>
        </p:nvSpPr>
        <p:spPr>
          <a:xfrm>
            <a:off x="4874191" y="21432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CB061-F68E-9AE4-0C15-F2A048C4507E}"/>
              </a:ext>
            </a:extLst>
          </p:cNvPr>
          <p:cNvSpPr txBox="1"/>
          <p:nvPr/>
        </p:nvSpPr>
        <p:spPr>
          <a:xfrm>
            <a:off x="7826528" y="214320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Combined channel</a:t>
            </a:r>
          </a:p>
        </p:txBody>
      </p:sp>
      <p:pic>
        <p:nvPicPr>
          <p:cNvPr id="10" name="Picture 9" descr="A diagram of a sea&#10;&#10;Description automatically generated">
            <a:extLst>
              <a:ext uri="{FF2B5EF4-FFF2-40B4-BE49-F238E27FC236}">
                <a16:creationId xmlns:a16="http://schemas.microsoft.com/office/drawing/2014/main" id="{3EB821EA-1DFB-09D1-01F2-848AE914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928"/>
            <a:ext cx="3651735" cy="2856105"/>
          </a:xfrm>
          <a:prstGeom prst="rect">
            <a:avLst/>
          </a:prstGeom>
        </p:spPr>
      </p:pic>
      <p:pic>
        <p:nvPicPr>
          <p:cNvPr id="11" name="Picture 10" descr="A diagram of a sea&#10;&#10;Description automatically generated with medium confidence">
            <a:extLst>
              <a:ext uri="{FF2B5EF4-FFF2-40B4-BE49-F238E27FC236}">
                <a16:creationId xmlns:a16="http://schemas.microsoft.com/office/drawing/2014/main" id="{46D74170-2DB0-D846-8C52-10D08A29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228" y="2700927"/>
            <a:ext cx="3651734" cy="2856105"/>
          </a:xfrm>
          <a:prstGeom prst="rect">
            <a:avLst/>
          </a:prstGeom>
        </p:spPr>
      </p:pic>
      <p:pic>
        <p:nvPicPr>
          <p:cNvPr id="12" name="Picture 11" descr="A diagram of a plane&#10;&#10;Description automatically generated">
            <a:extLst>
              <a:ext uri="{FF2B5EF4-FFF2-40B4-BE49-F238E27FC236}">
                <a16:creationId xmlns:a16="http://schemas.microsoft.com/office/drawing/2014/main" id="{335F6B08-80D6-BDB6-2B97-6D1D449EE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418" y="2699999"/>
            <a:ext cx="3652921" cy="28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2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821F5-AE74-A0AD-FB5C-D27C1938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3B78-1182-6BC2-84C9-99E2DF52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E01D4-98C3-7473-A7B6-346202ED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3F51-4DE6-5838-9246-D326E3AB1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and Outlook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E899C-EB06-2F2D-80BD-7CCCE64E7585}"/>
              </a:ext>
            </a:extLst>
          </p:cNvPr>
          <p:cNvSpPr txBox="1"/>
          <p:nvPr/>
        </p:nvSpPr>
        <p:spPr>
          <a:xfrm>
            <a:off x="135436" y="2956190"/>
            <a:ext cx="664694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Summary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Initial</a:t>
            </a:r>
            <a:r>
              <a:rPr lang="en-CN" sz="2000" dirty="0"/>
              <a:t> result show good sensitivity to compressed region</a:t>
            </a:r>
          </a:p>
          <a:p>
            <a:endParaRPr lang="en-CN" sz="2800" b="1" dirty="0"/>
          </a:p>
          <a:p>
            <a:r>
              <a:rPr lang="en-CN" sz="2800" b="1" dirty="0"/>
              <a:t>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 more signal points the ML to expand exclusion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Systematics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Expected limit with uncertainty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A375D-A02F-971C-D260-B4ACB6D7A898}"/>
              </a:ext>
            </a:extLst>
          </p:cNvPr>
          <p:cNvSpPr txBox="1"/>
          <p:nvPr/>
        </p:nvSpPr>
        <p:spPr>
          <a:xfrm>
            <a:off x="135436" y="920824"/>
            <a:ext cx="1000934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Contribution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Full analysis include SRs optimization, sensitivity map, background estimation, Internal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Invited to give an </a:t>
            </a:r>
            <a:r>
              <a:rPr lang="en-US" sz="2000" dirty="0">
                <a:hlinkClick r:id="rId2"/>
              </a:rPr>
              <a:t>approval talk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835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83A3-B3BE-8259-D71B-4FE92194A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96119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136C6-8402-E94C-B2AF-0EC9173B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B9D39-1E4B-14D0-38F5-B542E91E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A3FD4-8F06-13BA-E45D-ABDC596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19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D50A2-C0A8-D744-BDAF-8D6C1BF70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7893192" cy="531424"/>
          </a:xfrm>
        </p:spPr>
        <p:txBody>
          <a:bodyPr/>
          <a:lstStyle/>
          <a:p>
            <a:r>
              <a:rPr lang="en-CN" dirty="0"/>
              <a:t>C1N2 ISR MC Modeling(HH)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E136F-9AA9-A21E-FF8C-015BEFB7D430}"/>
              </a:ext>
            </a:extLst>
          </p:cNvPr>
          <p:cNvSpPr txBox="1"/>
          <p:nvPr/>
        </p:nvSpPr>
        <p:spPr>
          <a:xfrm>
            <a:off x="6086475" y="5414963"/>
            <a:ext cx="396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 after data-driven</a:t>
            </a:r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81A9A7F9-B9F0-AF4F-B58C-DB4B82A1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427"/>
            <a:ext cx="2914650" cy="2094447"/>
          </a:xfrm>
          <a:prstGeom prst="rect">
            <a:avLst/>
          </a:prstGeom>
        </p:spPr>
      </p:pic>
      <p:pic>
        <p:nvPicPr>
          <p:cNvPr id="8" name="Picture 7" descr="A graph of different colors&#10;&#10;Description automatically generated">
            <a:extLst>
              <a:ext uri="{FF2B5EF4-FFF2-40B4-BE49-F238E27FC236}">
                <a16:creationId xmlns:a16="http://schemas.microsoft.com/office/drawing/2014/main" id="{39EB85E4-8B3E-96F8-3B5B-B2E4B0E7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926458"/>
            <a:ext cx="2902817" cy="2085944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B3DE3C58-F53E-BA10-3AB8-47B53667F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18" y="958017"/>
            <a:ext cx="2858899" cy="2054385"/>
          </a:xfrm>
          <a:prstGeom prst="rect">
            <a:avLst/>
          </a:prstGeom>
        </p:spPr>
      </p:pic>
      <p:pic>
        <p:nvPicPr>
          <p:cNvPr id="10" name="Picture 9" descr="A graph of different colors&#10;&#10;Description automatically generated">
            <a:extLst>
              <a:ext uri="{FF2B5EF4-FFF2-40B4-BE49-F238E27FC236}">
                <a16:creationId xmlns:a16="http://schemas.microsoft.com/office/drawing/2014/main" id="{09745DDE-E99E-122B-1542-CAAD62A16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17" y="995610"/>
            <a:ext cx="2902817" cy="2085944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DF06D4F0-EDAC-BFB9-65EA-E56058EA1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4" y="3197962"/>
            <a:ext cx="2814982" cy="2022826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746A1674-0C18-24BA-9994-E1F76279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0" y="3197962"/>
            <a:ext cx="3010809" cy="2163546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36D063-10E4-865A-9D41-821A500DF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749" y="3222274"/>
            <a:ext cx="2864082" cy="2054386"/>
          </a:xfrm>
          <a:prstGeom prst="rect">
            <a:avLst/>
          </a:prstGeom>
        </p:spPr>
      </p:pic>
      <p:pic>
        <p:nvPicPr>
          <p:cNvPr id="14" name="Picture 13" descr="A graph of different colors&#10;&#10;Description automatically generated">
            <a:extLst>
              <a:ext uri="{FF2B5EF4-FFF2-40B4-BE49-F238E27FC236}">
                <a16:creationId xmlns:a16="http://schemas.microsoft.com/office/drawing/2014/main" id="{B460D0A1-7823-47EE-2A5E-80B931B42E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9954" y="3238054"/>
            <a:ext cx="2814980" cy="20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4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9FF31-9044-1014-F33C-BE6227AC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7354E-D313-5299-6287-BC2F3AA8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D89A6-B6B6-3253-CBBE-F73196D1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88915-C4C4-1C27-D38F-3E328FC87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Outline</a:t>
            </a:r>
            <a:endParaRPr lang="en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6BD83-D705-FC7D-3CD9-B7486F8FB28A}"/>
              </a:ext>
            </a:extLst>
          </p:cNvPr>
          <p:cNvSpPr txBox="1"/>
          <p:nvPr/>
        </p:nvSpPr>
        <p:spPr>
          <a:xfrm>
            <a:off x="341289" y="1149983"/>
            <a:ext cx="59009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  <a:p>
            <a:endParaRPr lang="en-CN" sz="2800" i="1" dirty="0">
              <a:solidFill>
                <a:srgbClr val="779A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Ntuple &amp; Events construction</a:t>
            </a:r>
          </a:p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Ntuple setup</a:t>
            </a:r>
          </a:p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2.2 Events construction &amp; trigger</a:t>
            </a:r>
          </a:p>
          <a:p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SRs definition</a:t>
            </a:r>
          </a:p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3.1 HH channel</a:t>
            </a:r>
          </a:p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3.2 LH channel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54BB1-B126-12E6-0362-79449042C8C7}"/>
              </a:ext>
            </a:extLst>
          </p:cNvPr>
          <p:cNvSpPr txBox="1"/>
          <p:nvPr/>
        </p:nvSpPr>
        <p:spPr>
          <a:xfrm>
            <a:off x="6546936" y="1149983"/>
            <a:ext cx="40030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Background estimation</a:t>
            </a:r>
          </a:p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4.1 HH channel</a:t>
            </a:r>
          </a:p>
          <a:p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4.2 LH channel</a:t>
            </a:r>
          </a:p>
          <a:p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Sensitivity map</a:t>
            </a:r>
          </a:p>
          <a:p>
            <a:endParaRPr lang="en-CN" sz="2800" b="1" i="1" dirty="0">
              <a:solidFill>
                <a:srgbClr val="779A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sz="2800" b="1" i="1" dirty="0">
              <a:solidFill>
                <a:srgbClr val="779A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sz="2800" b="1" i="1" dirty="0">
              <a:solidFill>
                <a:srgbClr val="779AA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sz="2800" b="1" i="1" dirty="0">
                <a:solidFill>
                  <a:srgbClr val="779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Summary and Outlook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990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D4B9D-2E3A-EC87-24A6-1F92E6D8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271C1-F417-34E4-27EA-9A04F842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18A8-6456-2C58-12EC-D4D90A7A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20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F74DC-7D1E-20F9-BF7A-9F955FA58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7061919" cy="531424"/>
          </a:xfrm>
        </p:spPr>
        <p:txBody>
          <a:bodyPr/>
          <a:lstStyle/>
          <a:p>
            <a:r>
              <a:rPr lang="en-CN" dirty="0"/>
              <a:t>C1N2 ISR MC Modeling(LH)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F3A07-57C6-1789-AEDB-EEA007AAFEED}"/>
              </a:ext>
            </a:extLst>
          </p:cNvPr>
          <p:cNvSpPr txBox="1"/>
          <p:nvPr/>
        </p:nvSpPr>
        <p:spPr>
          <a:xfrm>
            <a:off x="6086475" y="5414963"/>
            <a:ext cx="396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 after data-driven</a:t>
            </a:r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768DEBEF-FFA4-5EB1-77C5-DAD88BBE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" y="799051"/>
            <a:ext cx="2743200" cy="1971244"/>
          </a:xfrm>
          <a:prstGeom prst="rect">
            <a:avLst/>
          </a:prstGeom>
        </p:spPr>
      </p:pic>
      <p:pic>
        <p:nvPicPr>
          <p:cNvPr id="8" name="Picture 7" descr="A graph of different colors&#10;&#10;Description automatically generated">
            <a:extLst>
              <a:ext uri="{FF2B5EF4-FFF2-40B4-BE49-F238E27FC236}">
                <a16:creationId xmlns:a16="http://schemas.microsoft.com/office/drawing/2014/main" id="{0E28A047-A47B-4F11-30D3-433638A2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799051"/>
            <a:ext cx="2743202" cy="1971245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C1D46EEC-83D7-2B99-7BB6-DE4C60584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104" y="799051"/>
            <a:ext cx="2743202" cy="1971246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56ED95F-2146-97C8-3580-447D4F47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209" y="799051"/>
            <a:ext cx="2743202" cy="1971246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86D35932-925A-C75C-4088-BE58614D4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5" y="2821201"/>
            <a:ext cx="2743202" cy="1971246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E6BE7D21-8F3D-CFD5-590A-FBF88DBA0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2" y="2872105"/>
            <a:ext cx="2743202" cy="1971246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DC4AFFFE-59CA-AD58-14E1-9A5A59D7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112" y="2872105"/>
            <a:ext cx="2743202" cy="1971246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0ED85F-0A6A-0902-D418-53FBC6042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209" y="2872105"/>
            <a:ext cx="2743203" cy="19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3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1503C-1C3B-37A9-3DE7-5B0F8478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DEAD3-DD03-9A79-E611-32D5ABCB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9B89-75F2-1482-B9D7-8EFAB3DC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2AA45-6559-C5D1-A945-0C706A6F3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9983249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E474A-EB6D-9CA7-FF1B-B57F45256C46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94D10-368D-1052-3247-A775E2CFCD48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B77DD-268E-4DC7-089F-AF7CE04B43ED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6B20-93F0-C4B1-31AA-2AD8198F2F81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5A9E2D-528D-B2BE-F53C-95A05F73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7452E-84BD-A212-C313-E3F81D89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C24F9D-B49D-C246-3F1B-6400C7891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2ECE-75AD-1A73-64E7-ABDA7EC2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6F62A-3F48-50A9-34AF-9E025D645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9781369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7FF2B-74A8-E0F8-66B1-6A52528F06D5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1E0DE-0F91-A37F-71FB-C9F2F778DBC8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A6F16-A77E-60FD-7D7A-B78B3BC6D212}"/>
              </a:ext>
            </a:extLst>
          </p:cNvPr>
          <p:cNvSpPr txBox="1"/>
          <p:nvPr/>
        </p:nvSpPr>
        <p:spPr>
          <a:xfrm>
            <a:off x="358815" y="1953911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D27FD-980C-19A1-FA2A-4D88A0481D33}"/>
              </a:ext>
            </a:extLst>
          </p:cNvPr>
          <p:cNvSpPr txBox="1"/>
          <p:nvPr/>
        </p:nvSpPr>
        <p:spPr>
          <a:xfrm>
            <a:off x="358815" y="3429000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4738A8-4B90-5704-F18B-4C4AEC7E53E9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B9FB6-FFA4-E4D3-9C30-651A2DD55B54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9CEA4-38D1-7CDB-5D55-5BF499E06C50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675558-8529-B7A5-DC82-AB1490554C38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B67DB5-6CDB-31ED-53C4-4BEABEDA49E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259265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7F539-5454-0625-E448-4F67981F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BA63A-C5FC-49E8-63E7-5CC42080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998C-0D16-EEF4-1757-C2E8F2D6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DC46C-2F46-A0C4-F31E-D3DA0B8C5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10541389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CBEDB-9082-1B32-8072-BB04BAD35B2F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C5654-77C8-496B-58FD-77B8F1F8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0AA39-DF15-57D2-FBA3-9301B077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84125-D64D-FFA1-1294-2E7038C1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327AB-D58D-EE28-7C27-3C3C2CC71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7819B-A055-135E-4E87-ECEB6E451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2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8FFA3-7F25-BC87-2DB0-94F85BEB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27336-F2B2-9F14-1B72-5A211E89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AD252-7BB8-CE73-89F3-6F09AC20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24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C9EA5-5647-2052-8532-7BC3BC9DF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11487457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B7249-68EB-0889-9BBD-13311432231F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81DF06A-BC6B-D7E9-6F38-428E4C5A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10" name="Picture 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072B6E8D-0C9D-44E0-1E78-9DC82A92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5B9C5-3471-5C9E-930F-61F8ECC92758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C0581A-2733-8F23-AE4F-56A4BABB3F07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650CAC-E6D3-0443-F800-0F87C9DF15DC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560008-A75F-CB32-C990-CF06F99B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505249-612F-B8DB-31F7-98392C86BF88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78D677-CBAC-943F-52C0-611B8036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E55CB-D0FE-39B9-227E-D9B06E02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CEEFE-4B36-6FAA-4188-498B7EB0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9A949-72AA-0265-3AF5-238492B4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25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6929C-FAF3-4FE7-5548-43E11BF52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</a:t>
            </a:r>
            <a:r>
              <a:rPr kumimoji="1" lang="en-US" altLang="zh-CN" dirty="0"/>
              <a:t>L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EFF9A-42F6-D304-E3EB-947D048DDA47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9AE46-F856-2B14-34E6-6685CB15F5A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45976-DB1D-9415-981A-A1DCD98728ED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E8B94-6022-44CD-B007-9227B8AAE910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70F126-7CF1-3A7F-0921-123E2DE7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16AAE-4F82-8BA8-5D4F-3D5C280F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F8700-4FEB-6C86-0B73-350B3E4C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0B00A-48C0-DE39-A673-163CC3EC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26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AAA56-E3AF-D1A7-9442-89B00A65B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</a:t>
            </a:r>
            <a:r>
              <a:rPr kumimoji="1" lang="en-US" altLang="zh-CN" dirty="0"/>
              <a:t>L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21242-D2D6-2B8E-EFF1-A6AB204AF966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A63F6-0F10-477D-09A1-3BCC124C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97F8D4-4906-4200-6A9F-F49310BA9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D362C-47E5-3243-AC91-9B180872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08F6A-5186-2D9A-4A1A-BA436264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4564A-2C18-A458-FD17-4064EE1BF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1A33A7-657F-9BD9-A541-B66104BB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C387B-06E4-608D-5415-93F1AAD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IHEP ATLAS 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D114-60F4-1F87-CB68-126955AB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27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06895-48FC-AC42-6AAA-438FD7EDD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optimization(</a:t>
            </a:r>
            <a:r>
              <a:rPr kumimoji="1" lang="en-US" altLang="zh-CN" dirty="0"/>
              <a:t>L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026FF08-6227-4562-E5E1-0F670E18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6CE46-F2BD-3EC3-4592-23E342B6B765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FAB20-6DCC-AE81-27B4-F273DBF23895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83C17-0AA8-4A11-EA6F-D8C9B3DF5EEF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006A97-D65F-C723-B8D8-5B3A74F9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9AC8DC-F04E-7C6F-4901-8DFB29352FC8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5960C-4768-5E72-163F-3EC55358338E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5CB327-7350-B510-CF7B-8AC4004C6F17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5E54700-EA43-58AD-0D16-B8DA14AC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97D0AB-B467-E7E0-FB88-B1D65C64B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9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BB133-28D7-5392-DB69-0032279B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31014-DE5B-FA5D-9A44-3560847F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FAB96-A04A-0E10-D230-1E6230F4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3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6A5A-A3C2-6299-40A6-0295E735B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29987-4453-9269-3A9F-63114F14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" y="4393112"/>
            <a:ext cx="5095411" cy="543779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9EC6B85C-07A1-B06E-18FB-82AC63E4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" y="4766092"/>
            <a:ext cx="3098800" cy="1524000"/>
          </a:xfrm>
          <a:prstGeom prst="rect">
            <a:avLst/>
          </a:prstGeom>
        </p:spPr>
      </p:pic>
      <p:pic>
        <p:nvPicPr>
          <p:cNvPr id="10" name="Picture 9" descr="A diagram of a diagram of a variety of letters&#10;&#10;Description automatically generated with medium confidence">
            <a:extLst>
              <a:ext uri="{FF2B5EF4-FFF2-40B4-BE49-F238E27FC236}">
                <a16:creationId xmlns:a16="http://schemas.microsoft.com/office/drawing/2014/main" id="{C49365A4-D2B8-F2C1-CB92-0308A9E0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780" y="3748103"/>
            <a:ext cx="3232670" cy="2541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ADC320-D453-2AF4-83FC-D8D3D83AE84D}"/>
              </a:ext>
            </a:extLst>
          </p:cNvPr>
          <p:cNvSpPr txBox="1"/>
          <p:nvPr/>
        </p:nvSpPr>
        <p:spPr>
          <a:xfrm>
            <a:off x="194872" y="959370"/>
            <a:ext cx="4932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Geeza Pro" panose="02000400000000000000" pitchFamily="2" charset="-78"/>
                <a:cs typeface="Geeza Pro" panose="02000400000000000000" pitchFamily="2" charset="-78"/>
              </a:rPr>
              <a:t>Why SUSY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b="1" dirty="0">
                <a:latin typeface="Geeza Pro" panose="02000400000000000000" pitchFamily="2" charset="-78"/>
                <a:cs typeface="Geeza Pro" panose="02000400000000000000" pitchFamily="2" charset="-78"/>
              </a:rPr>
              <a:t>Provide Dark matter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eza Pro" panose="02000400000000000000" pitchFamily="2" charset="-78"/>
                <a:cs typeface="Geeza Pro" panose="02000400000000000000" pitchFamily="2" charset="-78"/>
              </a:rPr>
              <a:t>Unification of gauge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eza Pro" panose="02000400000000000000" pitchFamily="2" charset="-78"/>
                <a:cs typeface="Geeza Pro" panose="02000400000000000000" pitchFamily="2" charset="-78"/>
              </a:rPr>
              <a:t>Solve the hierarchy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eza Pro" panose="02000400000000000000" pitchFamily="2" charset="-78"/>
                <a:cs typeface="Geeza Pro" panose="02000400000000000000" pitchFamily="2" charset="-78"/>
              </a:rPr>
              <a:t>……</a:t>
            </a:r>
            <a:endParaRPr lang="en-CN" sz="2400" b="1" dirty="0">
              <a:latin typeface="Geeza Pro" panose="02000400000000000000" pitchFamily="2" charset="-78"/>
              <a:cs typeface="Geeza Pro" panose="02000400000000000000" pitchFamily="2" charset="-78"/>
            </a:endParaRPr>
          </a:p>
        </p:txBody>
      </p:sp>
      <p:pic>
        <p:nvPicPr>
          <p:cNvPr id="13" name="Picture 12" descr="A diagram of a question&#10;&#10;Description automatically generated with medium confidence">
            <a:extLst>
              <a:ext uri="{FF2B5EF4-FFF2-40B4-BE49-F238E27FC236}">
                <a16:creationId xmlns:a16="http://schemas.microsoft.com/office/drawing/2014/main" id="{A709A9E4-6535-D2ED-4E53-B0A916530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669" y="835137"/>
            <a:ext cx="3544331" cy="2680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DF066-46B7-226C-A4AB-4FC524725FDB}"/>
                  </a:ext>
                </a:extLst>
              </p:cNvPr>
              <p:cNvSpPr txBox="1"/>
              <p:nvPr/>
            </p:nvSpPr>
            <p:spPr>
              <a:xfrm>
                <a:off x="0" y="2865160"/>
                <a:ext cx="964033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b="1" dirty="0">
                    <a:latin typeface="Geeza Pro" panose="02000400000000000000" pitchFamily="2" charset="-78"/>
                    <a:cs typeface="Geeza Pro" panose="02000400000000000000" pitchFamily="2" charset="-78"/>
                  </a:rPr>
                  <a:t>SUSY is a symmetry: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CN" sz="2400" b="1" dirty="0">
                    <a:latin typeface="Geeza Pro" panose="02000400000000000000" pitchFamily="2" charset="-78"/>
                    <a:cs typeface="Geeza Pro" panose="02000400000000000000" pitchFamily="2" charset="-78"/>
                  </a:rPr>
                  <a:t>Extension of space and time: add fermionic coordinates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CN" sz="2400" b="1" dirty="0">
                    <a:latin typeface="Geeza Pro" panose="02000400000000000000" pitchFamily="2" charset="-78"/>
                    <a:cs typeface="Geeza Pro" panose="02000400000000000000" pitchFamily="2" charset="-78"/>
                  </a:rPr>
                  <a:t>Introduction of </a:t>
                </a:r>
                <a:r>
                  <a:rPr lang="en-CN" sz="2400" b="1" dirty="0">
                    <a:solidFill>
                      <a:srgbClr val="FF0000"/>
                    </a:solidFill>
                    <a:latin typeface="Geeza Pro" panose="02000400000000000000" pitchFamily="2" charset="-78"/>
                    <a:cs typeface="Geeza Pro" panose="02000400000000000000" pitchFamily="2" charset="-78"/>
                  </a:rPr>
                  <a:t>NEW particle</a:t>
                </a:r>
                <a:r>
                  <a:rPr lang="en-CN" sz="2400" b="1" dirty="0">
                    <a:latin typeface="Geeza Pro" panose="02000400000000000000" pitchFamily="2" charset="-78"/>
                    <a:cs typeface="Geeza Pro" panose="02000400000000000000" pitchFamily="2" charset="-78"/>
                  </a:rPr>
                  <a:t>:</a:t>
                </a:r>
                <a:r>
                  <a:rPr lang="en-CN" sz="2400" b="1" dirty="0">
                    <a:solidFill>
                      <a:srgbClr val="FF0000"/>
                    </a:solidFill>
                    <a:latin typeface="Geeza Pro" panose="02000400000000000000" pitchFamily="2" charset="-78"/>
                    <a:cs typeface="Geeza Pro" panose="02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eza Pro" panose="02000400000000000000" pitchFamily="2" charset="-78"/>
                      </a:rPr>
                      <m:t>𝒃𝒐𝒔𝒐𝒏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eza Pro" panose="02000400000000000000" pitchFamily="2" charset="-78"/>
                      </a:rPr>
                      <m:t> 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Geeza Pro" panose="02000400000000000000" pitchFamily="2" charset="-78"/>
                      </a:rPr>
                      <m:t>𝒇𝒆𝒓𝒎𝒊𝒐𝒏</m:t>
                    </m:r>
                  </m:oMath>
                </a14:m>
                <a:endParaRPr lang="en-CN" sz="2400" b="1" dirty="0">
                  <a:solidFill>
                    <a:srgbClr val="FF0000"/>
                  </a:solidFill>
                  <a:latin typeface="Geeza Pro" panose="02000400000000000000" pitchFamily="2" charset="-78"/>
                  <a:cs typeface="Geeza Pro" panose="02000400000000000000" pitchFamily="2" charset="-78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CN" sz="2400" b="1" dirty="0">
                    <a:latin typeface="Geeza Pro" panose="02000400000000000000" pitchFamily="2" charset="-78"/>
                    <a:cs typeface="Geeza Pro" panose="02000400000000000000" pitchFamily="2" charset="-78"/>
                  </a:rPr>
                  <a:t>Fundamental SUSY model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DF066-46B7-226C-A4AB-4FC524725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5160"/>
                <a:ext cx="9640331" cy="1569660"/>
              </a:xfrm>
              <a:prstGeom prst="rect">
                <a:avLst/>
              </a:prstGeom>
              <a:blipFill>
                <a:blip r:embed="rId6"/>
                <a:stretch>
                  <a:fillRect l="-1054" t="-4032" b="-7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9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B7978-5444-ECCC-549C-D2E8D2A5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87B42-7D74-7CDA-7D6C-1DFFBDD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F6CC7-E88B-9D37-2120-157543E9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BC5C4-442C-75C7-ADE7-F5CE680FF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6634408" cy="531424"/>
          </a:xfrm>
        </p:spPr>
        <p:txBody>
          <a:bodyPr/>
          <a:lstStyle/>
          <a:p>
            <a:r>
              <a:rPr lang="en-CN" dirty="0"/>
              <a:t>Motivation &amp; Stragety</a:t>
            </a: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C297DA4-0F0E-FDA7-2A49-FCBA2117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23" y="3272692"/>
            <a:ext cx="2975653" cy="2319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2D179AF-81B9-7AD4-58C2-7086F0BACF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24" y="787485"/>
                <a:ext cx="5992077" cy="87415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400" dirty="0"/>
                  <a:t>C1N2 via </a:t>
                </a:r>
                <a:r>
                  <a:rPr kumimoji="1" lang="en-US" altLang="zh-CN" sz="2400" dirty="0" err="1"/>
                  <a:t>stau</a:t>
                </a:r>
                <a:r>
                  <a:rPr kumimoji="1" lang="en-US" altLang="zh-CN" sz="24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𝐼𝑆𝑅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12D179AF-81B9-7AD4-58C2-7086F0BAC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4" y="787485"/>
                <a:ext cx="5992077" cy="874157"/>
              </a:xfrm>
              <a:prstGeom prst="rect">
                <a:avLst/>
              </a:prstGeom>
              <a:blipFill>
                <a:blip r:embed="rId3"/>
                <a:stretch>
                  <a:fillRect l="-16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4A527E-CCBA-2A6E-758E-775F3A6AD6C6}"/>
              </a:ext>
            </a:extLst>
          </p:cNvPr>
          <p:cNvSpPr txBox="1"/>
          <p:nvPr/>
        </p:nvSpPr>
        <p:spPr>
          <a:xfrm>
            <a:off x="8282917" y="5725486"/>
            <a:ext cx="39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Previous paper: </a:t>
            </a:r>
            <a:r>
              <a:rPr lang="en" altLang="zh-CN" sz="2000" dirty="0">
                <a:solidFill>
                  <a:srgbClr val="063F70"/>
                </a:solidFill>
                <a:hlinkClick r:id="rId4"/>
              </a:rPr>
              <a:t>JHEP 05 (2024) 150</a:t>
            </a:r>
            <a:endParaRPr kumimoji="1" lang="en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013FE-13A1-E851-BE3A-90F29044889C}"/>
                  </a:ext>
                </a:extLst>
              </p:cNvPr>
              <p:cNvSpPr txBox="1"/>
              <p:nvPr/>
            </p:nvSpPr>
            <p:spPr>
              <a:xfrm>
                <a:off x="78024" y="2223477"/>
                <a:ext cx="9242145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b="1" dirty="0"/>
                  <a:t>Motivation: </a:t>
                </a:r>
                <a:br>
                  <a:rPr lang="en-CN" sz="2000" b="1" dirty="0"/>
                </a:br>
                <a:r>
                  <a:rPr lang="en-CN" sz="2000" dirty="0"/>
                  <a:t>Exclusion limit on C1/N2-N1 mass plane is derived. Still a gap in region with small </a:t>
                </a:r>
                <a14:m>
                  <m:oMath xmlns:m="http://schemas.openxmlformats.org/officeDocument/2006/math">
                    <m:r>
                      <a:rPr lang="en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dirty="0">
                    <a:latin typeface="XITS-Regular-Identity-H"/>
                  </a:rPr>
                </a:br>
                <a:r>
                  <a:rPr lang="en-US" dirty="0">
                    <a:latin typeface="XITS-Regular-Identity-H"/>
                  </a:rPr>
                  <a:t>ISR can boost the SUSY system and improve the sensitivity in compressed region        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013FE-13A1-E851-BE3A-90F29044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4" y="2223477"/>
                <a:ext cx="9242145" cy="984885"/>
              </a:xfrm>
              <a:prstGeom prst="rect">
                <a:avLst/>
              </a:prstGeom>
              <a:blipFill>
                <a:blip r:embed="rId5"/>
                <a:stretch>
                  <a:fillRect l="-824" t="-3846" b="-89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12">
            <a:extLst>
              <a:ext uri="{FF2B5EF4-FFF2-40B4-BE49-F238E27FC236}">
                <a16:creationId xmlns:a16="http://schemas.microsoft.com/office/drawing/2014/main" id="{C395CCFC-F089-6F5B-DC22-50F67AF37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24" y="914805"/>
            <a:ext cx="2975652" cy="2461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A22F6-9629-FDDD-1F20-0A5FAF6883D1}"/>
              </a:ext>
            </a:extLst>
          </p:cNvPr>
          <p:cNvSpPr txBox="1"/>
          <p:nvPr/>
        </p:nvSpPr>
        <p:spPr>
          <a:xfrm>
            <a:off x="78024" y="3849571"/>
            <a:ext cx="5271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Stragety:</a:t>
            </a:r>
          </a:p>
          <a:p>
            <a:r>
              <a:rPr lang="en-CN" sz="2000" dirty="0"/>
              <a:t>BDT method to optimize SRs</a:t>
            </a:r>
            <a:r>
              <a:rPr lang="en-US" sz="2000" dirty="0"/>
              <a:t>(HH and LH channel)</a:t>
            </a:r>
            <a:endParaRPr lang="en-CN" sz="2000" dirty="0"/>
          </a:p>
          <a:p>
            <a:r>
              <a:rPr lang="en-CN" sz="2000" dirty="0"/>
              <a:t>Fake taus with Fake Factor method</a:t>
            </a:r>
          </a:p>
          <a:p>
            <a:r>
              <a:rPr lang="en-CN" sz="2000" dirty="0"/>
              <a:t>Real taus scaled with CRs and validate with VRs</a:t>
            </a:r>
          </a:p>
        </p:txBody>
      </p:sp>
    </p:spTree>
    <p:extLst>
      <p:ext uri="{BB962C8B-B14F-4D97-AF65-F5344CB8AC3E}">
        <p14:creationId xmlns:p14="http://schemas.microsoft.com/office/powerpoint/2010/main" val="72961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84A8D-4FA7-60A5-409D-AC69E514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B703F-F2A2-F097-2D3A-A966E352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CBBF-C487-35C4-E25D-A235B967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5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AF9D3-DE3D-12DC-A323-47D234116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Ntuple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5B0502B-52DB-87C3-C0EA-F586CDAAAD89}"/>
              </a:ext>
            </a:extLst>
          </p:cNvPr>
          <p:cNvSpPr txBox="1">
            <a:spLocks/>
          </p:cNvSpPr>
          <p:nvPr/>
        </p:nvSpPr>
        <p:spPr>
          <a:xfrm>
            <a:off x="-29996" y="834432"/>
            <a:ext cx="6279729" cy="14471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1400" dirty="0">
                <a:hlinkClick r:id="rId2"/>
              </a:rPr>
              <a:t>MelAnalysis framework</a:t>
            </a:r>
            <a:endParaRPr kumimoji="1" lang="en" altLang="zh-CN" sz="1400" dirty="0"/>
          </a:p>
          <a:p>
            <a:r>
              <a:rPr kumimoji="1" lang="en-US" altLang="zh-CN" sz="1400" dirty="0"/>
              <a:t>D</a:t>
            </a:r>
            <a:r>
              <a:rPr kumimoji="1" lang="en" altLang="zh-CN" sz="1400" dirty="0" err="1"/>
              <a:t>ataset</a:t>
            </a:r>
            <a:r>
              <a:rPr kumimoji="1" lang="en" altLang="zh-CN" sz="1400" dirty="0"/>
              <a:t>: full run2 + partial run3</a:t>
            </a:r>
          </a:p>
          <a:p>
            <a:r>
              <a:rPr kumimoji="1" lang="en" altLang="zh-CN" sz="1400" dirty="0"/>
              <a:t>DAOD PHYS</a:t>
            </a:r>
          </a:p>
          <a:p>
            <a:r>
              <a:rPr kumimoji="1" lang="en" altLang="zh-CN" sz="1400" dirty="0" err="1"/>
              <a:t>ptag</a:t>
            </a:r>
            <a:r>
              <a:rPr kumimoji="1" lang="en" altLang="zh-CN" sz="1400" dirty="0"/>
              <a:t>: signal p6244, </a:t>
            </a:r>
            <a:r>
              <a:rPr kumimoji="1" lang="en" altLang="zh-CN" sz="1400" dirty="0" err="1"/>
              <a:t>bkg</a:t>
            </a:r>
            <a:r>
              <a:rPr kumimoji="1" lang="en" altLang="zh-CN" sz="1400" dirty="0"/>
              <a:t> p6490/p6491, data p6479/p6269</a:t>
            </a:r>
          </a:p>
          <a:p>
            <a:r>
              <a:rPr kumimoji="1" lang="en" altLang="zh-CN" sz="1400" dirty="0"/>
              <a:t>background list: </a:t>
            </a:r>
            <a:r>
              <a:rPr kumimoji="1" lang="en" altLang="zh-CN" sz="1400" dirty="0">
                <a:hlinkClick r:id="rId3"/>
              </a:rPr>
              <a:t>mc20</a:t>
            </a:r>
            <a:r>
              <a:rPr kumimoji="1" lang="en" altLang="zh-CN" sz="1400" dirty="0"/>
              <a:t>, </a:t>
            </a:r>
            <a:r>
              <a:rPr kumimoji="1" lang="en" altLang="zh-CN" sz="1400" dirty="0">
                <a:hlinkClick r:id="rId4"/>
              </a:rPr>
              <a:t>mc23</a:t>
            </a:r>
            <a:r>
              <a:rPr kumimoji="1" lang="en" altLang="zh-CN" sz="1400" dirty="0"/>
              <a:t>; </a:t>
            </a:r>
          </a:p>
          <a:p>
            <a:endParaRPr kumimoji="1" lang="en" altLang="zh-CN" sz="1400" dirty="0"/>
          </a:p>
        </p:txBody>
      </p:sp>
      <p:pic>
        <p:nvPicPr>
          <p:cNvPr id="9" name="图片 9">
            <a:extLst>
              <a:ext uri="{FF2B5EF4-FFF2-40B4-BE49-F238E27FC236}">
                <a16:creationId xmlns:a16="http://schemas.microsoft.com/office/drawing/2014/main" id="{212AFC63-3179-98FE-7EAF-23287B490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85" y="834432"/>
            <a:ext cx="3621433" cy="3094948"/>
          </a:xfrm>
          <a:prstGeom prst="rect">
            <a:avLst/>
          </a:prstGeom>
        </p:spPr>
      </p:pic>
      <p:pic>
        <p:nvPicPr>
          <p:cNvPr id="11" name="Picture 10" descr="A white rectangula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91CDC51-C7D3-E9DF-4209-BFF8402DA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7" y="2587176"/>
            <a:ext cx="7340600" cy="1231900"/>
          </a:xfrm>
          <a:prstGeom prst="rect">
            <a:avLst/>
          </a:prstGeom>
        </p:spPr>
      </p:pic>
      <p:pic>
        <p:nvPicPr>
          <p:cNvPr id="13" name="图片 18">
            <a:extLst>
              <a:ext uri="{FF2B5EF4-FFF2-40B4-BE49-F238E27FC236}">
                <a16:creationId xmlns:a16="http://schemas.microsoft.com/office/drawing/2014/main" id="{0ACBC183-84AC-D5C3-B642-928D5ABF2E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4" y="4173361"/>
            <a:ext cx="2743200" cy="203232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7745BFD-AB9F-C2AB-6053-3FAD9D9A3BC9}"/>
              </a:ext>
            </a:extLst>
          </p:cNvPr>
          <p:cNvSpPr/>
          <p:nvPr/>
        </p:nvSpPr>
        <p:spPr>
          <a:xfrm rot="19741817">
            <a:off x="290581" y="4782244"/>
            <a:ext cx="2581876" cy="20042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164047-18E8-7349-97CD-66F98E923922}"/>
              </a:ext>
            </a:extLst>
          </p:cNvPr>
          <p:cNvSpPr/>
          <p:nvPr/>
        </p:nvSpPr>
        <p:spPr>
          <a:xfrm>
            <a:off x="442178" y="5520137"/>
            <a:ext cx="97972" cy="857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81AFB-EA51-B19E-8B7B-4EE1734BDCB3}"/>
              </a:ext>
            </a:extLst>
          </p:cNvPr>
          <p:cNvSpPr txBox="1"/>
          <p:nvPr/>
        </p:nvSpPr>
        <p:spPr>
          <a:xfrm>
            <a:off x="-42810" y="5344532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(100,70)</a:t>
            </a:r>
            <a:endParaRPr lang="en-CN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9106CD-2165-BA8C-A7C9-EE6B531A92B6}"/>
              </a:ext>
            </a:extLst>
          </p:cNvPr>
          <p:cNvSpPr txBox="1"/>
          <p:nvPr/>
        </p:nvSpPr>
        <p:spPr>
          <a:xfrm>
            <a:off x="2942058" y="5344532"/>
            <a:ext cx="5087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ilter set:</a:t>
            </a:r>
            <a:br>
              <a:rPr lang="en-CN" dirty="0"/>
            </a:br>
            <a:r>
              <a:rPr lang="en-CN" dirty="0"/>
              <a:t>	1. basic grids with 2TFilt</a:t>
            </a:r>
          </a:p>
          <a:p>
            <a:r>
              <a:rPr lang="en-CN" dirty="0"/>
              <a:t>	2. grids in compressed region with 1TFilt</a:t>
            </a:r>
          </a:p>
        </p:txBody>
      </p:sp>
      <p:pic>
        <p:nvPicPr>
          <p:cNvPr id="18" name="图片 13">
            <a:extLst>
              <a:ext uri="{FF2B5EF4-FFF2-40B4-BE49-F238E27FC236}">
                <a16:creationId xmlns:a16="http://schemas.microsoft.com/office/drawing/2014/main" id="{1566E2E8-153A-53CF-FA91-9962F98F6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46" y="4055843"/>
            <a:ext cx="1874054" cy="1550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4">
                <a:extLst>
                  <a:ext uri="{FF2B5EF4-FFF2-40B4-BE49-F238E27FC236}">
                    <a16:creationId xmlns:a16="http://schemas.microsoft.com/office/drawing/2014/main" id="{951EF066-3BEA-5869-56EF-4F67810CC786}"/>
                  </a:ext>
                </a:extLst>
              </p:cNvPr>
              <p:cNvSpPr txBox="1"/>
              <p:nvPr/>
            </p:nvSpPr>
            <p:spPr>
              <a:xfrm>
                <a:off x="284293" y="3765350"/>
                <a:ext cx="5976097" cy="487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000" dirty="0"/>
                  <a:t> mass degenerate and pure wino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kumimoji="1" lang="en-US" altLang="zh-CN" sz="1000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kumimoji="1" lang="en-US" altLang="zh-CN" sz="1000" dirty="0"/>
                  <a:t> mass degenerate and lie midway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00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0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9" name="文本框 14">
                <a:extLst>
                  <a:ext uri="{FF2B5EF4-FFF2-40B4-BE49-F238E27FC236}">
                    <a16:creationId xmlns:a16="http://schemas.microsoft.com/office/drawing/2014/main" id="{951EF066-3BEA-5869-56EF-4F67810CC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93" y="3765350"/>
                <a:ext cx="5976097" cy="4870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EF6D374-416E-3AD7-0C9E-1A1725F9B216}"/>
              </a:ext>
            </a:extLst>
          </p:cNvPr>
          <p:cNvSpPr txBox="1"/>
          <p:nvPr/>
        </p:nvSpPr>
        <p:spPr>
          <a:xfrm>
            <a:off x="78024" y="2350409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</a:t>
            </a:r>
            <a:r>
              <a:rPr lang="en-CN" b="1" dirty="0"/>
              <a:t>ain background</a:t>
            </a:r>
          </a:p>
        </p:txBody>
      </p:sp>
    </p:spTree>
    <p:extLst>
      <p:ext uri="{BB962C8B-B14F-4D97-AF65-F5344CB8AC3E}">
        <p14:creationId xmlns:p14="http://schemas.microsoft.com/office/powerpoint/2010/main" val="323013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51BF5-2309-5E49-4BDF-F09EB214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FCA8-712F-8F29-7F9B-E55A35D0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A6E3C-40ED-16BB-5694-71A97F2A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6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45433-79BA-8812-6D69-6DDB60DC3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Definition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C9C336A-F93A-74D3-90E9-C4BB67034188}"/>
              </a:ext>
            </a:extLst>
          </p:cNvPr>
          <p:cNvSpPr txBox="1">
            <a:spLocks/>
          </p:cNvSpPr>
          <p:nvPr/>
        </p:nvSpPr>
        <p:spPr>
          <a:xfrm>
            <a:off x="272839" y="1298768"/>
            <a:ext cx="7772400" cy="125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Full ST config: </a:t>
            </a:r>
            <a:r>
              <a:rPr kumimoji="1" lang="en-US" altLang="zh-CN" dirty="0">
                <a:hlinkClick r:id="rId2"/>
              </a:rPr>
              <a:t>Run2</a:t>
            </a:r>
            <a:r>
              <a:rPr kumimoji="1" lang="en-US" altLang="zh-CN" dirty="0"/>
              <a:t>, </a:t>
            </a:r>
            <a:r>
              <a:rPr kumimoji="1" lang="en-US" altLang="zh-CN" dirty="0">
                <a:hlinkClick r:id="rId3"/>
              </a:rPr>
              <a:t>Run3</a:t>
            </a:r>
            <a:endParaRPr kumimoji="1" lang="en-US" altLang="zh-CN" dirty="0"/>
          </a:p>
          <a:p>
            <a:r>
              <a:rPr kumimoji="1" lang="en-US" altLang="zh-CN" dirty="0"/>
              <a:t>Follow the CP recommendation</a:t>
            </a:r>
            <a:endParaRPr kumimoji="1" lang="zh-CN" altLang="en-US" dirty="0"/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F7EC98DB-C36B-E3D2-9501-893003659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2553629"/>
            <a:ext cx="8185457" cy="215895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BA900D03-6FB9-0F72-C80A-45DF40E1B5EF}"/>
              </a:ext>
            </a:extLst>
          </p:cNvPr>
          <p:cNvSpPr/>
          <p:nvPr/>
        </p:nvSpPr>
        <p:spPr>
          <a:xfrm rot="2361382">
            <a:off x="6139951" y="2143727"/>
            <a:ext cx="231227" cy="7357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91F3E-CB95-82BA-9A8B-5DF80E20AA52}"/>
              </a:ext>
            </a:extLst>
          </p:cNvPr>
          <p:cNvSpPr txBox="1"/>
          <p:nvPr/>
        </p:nvSpPr>
        <p:spPr>
          <a:xfrm>
            <a:off x="6337739" y="1799735"/>
            <a:ext cx="316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ecrease from 20GeV to 15GeV</a:t>
            </a:r>
          </a:p>
        </p:txBody>
      </p:sp>
    </p:spTree>
    <p:extLst>
      <p:ext uri="{BB962C8B-B14F-4D97-AF65-F5344CB8AC3E}">
        <p14:creationId xmlns:p14="http://schemas.microsoft.com/office/powerpoint/2010/main" val="182717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73C5E-44D7-FAA5-F821-EBAC83D6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6DE04-A554-0740-A47E-4BEF2DDE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287F7-34AA-4963-621F-3CF0E0A3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2CE1-870D-B9FA-BFBC-D8BC7503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7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82C8C-D7DE-FA4C-E994-2CAC8C23F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Removal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C27A413-EE55-5BEF-312B-463C5F69A591}"/>
              </a:ext>
            </a:extLst>
          </p:cNvPr>
          <p:cNvSpPr txBox="1">
            <a:spLocks/>
          </p:cNvSpPr>
          <p:nvPr/>
        </p:nvSpPr>
        <p:spPr>
          <a:xfrm>
            <a:off x="272839" y="1057217"/>
            <a:ext cx="10858500" cy="500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ST default overlap removal</a:t>
            </a:r>
          </a:p>
          <a:p>
            <a:r>
              <a:rPr kumimoji="1" lang="en-US" altLang="zh-CN" dirty="0"/>
              <a:t>Do Tau OLR</a:t>
            </a:r>
            <a:endParaRPr kumimoji="1" lang="zh-CN" altLang="en-US" dirty="0"/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0D568ABA-C71A-4411-E814-52D9D56F6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7"/>
          <a:stretch/>
        </p:blipFill>
        <p:spPr>
          <a:xfrm>
            <a:off x="272839" y="2288832"/>
            <a:ext cx="7772400" cy="1727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4F24CD-A35B-7992-B0F2-8C66430AD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3"/>
          <a:stretch/>
        </p:blipFill>
        <p:spPr>
          <a:xfrm>
            <a:off x="272839" y="4016415"/>
            <a:ext cx="7772400" cy="15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DD74-DE3B-3146-8339-B89848EF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0CFFB-2DF1-B1DE-E517-C536EEB9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324AB-2A7B-2F68-014F-D9EB6581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C0A3B-2242-1550-B3AC-068FD2A4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CCFF-6119-E6A4-85B4-C0C5C75C0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Strategy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17">
            <a:extLst>
              <a:ext uri="{FF2B5EF4-FFF2-40B4-BE49-F238E27FC236}">
                <a16:creationId xmlns:a16="http://schemas.microsoft.com/office/drawing/2014/main" id="{24BBA26F-6370-A26C-3827-1C5D00FB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28"/>
          <a:stretch/>
        </p:blipFill>
        <p:spPr>
          <a:xfrm>
            <a:off x="1746905" y="2472743"/>
            <a:ext cx="8975280" cy="2350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089E9-4FBA-F2E0-79F0-960C6CD282B3}"/>
              </a:ext>
            </a:extLst>
          </p:cNvPr>
          <p:cNvSpPr txBox="1"/>
          <p:nvPr/>
        </p:nvSpPr>
        <p:spPr>
          <a:xfrm>
            <a:off x="476518" y="1056068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C1N2: MET trigger</a:t>
            </a:r>
          </a:p>
        </p:txBody>
      </p:sp>
    </p:spTree>
    <p:extLst>
      <p:ext uri="{BB962C8B-B14F-4D97-AF65-F5344CB8AC3E}">
        <p14:creationId xmlns:p14="http://schemas.microsoft.com/office/powerpoint/2010/main" val="178652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D153F-4716-7828-30F3-70469014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55CA8-4275-2442-F89F-89749C2E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IHEP ATLAS Group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C1C07-D407-C421-226C-E3594828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5D115-75EE-E0A2-3328-97B599401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3" y="108360"/>
            <a:ext cx="9294480" cy="531424"/>
          </a:xfrm>
        </p:spPr>
        <p:txBody>
          <a:bodyPr/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D0E70-DFCD-1492-82FE-502595898ED1}"/>
              </a:ext>
            </a:extLst>
          </p:cNvPr>
          <p:cNvSpPr txBox="1"/>
          <p:nvPr/>
        </p:nvSpPr>
        <p:spPr>
          <a:xfrm>
            <a:off x="41780" y="1130300"/>
            <a:ext cx="57445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Preselection for HH and LH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BDT method for signal region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Figure of merit: AUC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GillSans" panose="020B0502020104020203" pitchFamily="34" charset="-79"/>
              </a:rPr>
              <a:t>5-fold Cross-Validation</a:t>
            </a:r>
            <a:endParaRPr lang="en-CN" sz="2400" dirty="0"/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527A861-292D-F694-A495-DE6D5DC72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00" y="4319824"/>
            <a:ext cx="5056996" cy="179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336A2-F10E-09B9-C6BA-316773266E12}"/>
              </a:ext>
            </a:extLst>
          </p:cNvPr>
          <p:cNvSpPr txBox="1"/>
          <p:nvPr/>
        </p:nvSpPr>
        <p:spPr>
          <a:xfrm>
            <a:off x="5893620" y="4029439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Grid Search for the best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7E567-AC4F-F793-77B2-BB5CBD759A8E}"/>
              </a:ext>
            </a:extLst>
          </p:cNvPr>
          <p:cNvSpPr txBox="1"/>
          <p:nvPr/>
        </p:nvSpPr>
        <p:spPr>
          <a:xfrm>
            <a:off x="301660" y="3431110"/>
            <a:ext cx="46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Penalty function to balance the AUC and overfit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FDFAE-4C9E-CE8E-99AE-BB8B435D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49" y="4357675"/>
            <a:ext cx="3790527" cy="369333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9284AF6-37B5-185E-67E7-9D491C01D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60" y="3800442"/>
            <a:ext cx="3868316" cy="519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CA57913-D4F6-6188-905F-9EC528C400A2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713478518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6">
                <a:extLst>
                  <a:ext uri="{FF2B5EF4-FFF2-40B4-BE49-F238E27FC236}">
                    <a16:creationId xmlns:a16="http://schemas.microsoft.com/office/drawing/2014/main" id="{DCA57913-D4F6-6188-905F-9EC528C400A2}"/>
                  </a:ext>
                </a:extLst>
              </p:cNvPr>
              <p:cNvGraphicFramePr/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2713478518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l="-379" t="-795455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3E992B6C-9420-E931-90DB-43D06518CB67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747590282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3E992B6C-9420-E931-90DB-43D06518CB67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1747590282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795455" r="-7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6719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1653</Words>
  <Application>Microsoft Macintosh PowerPoint</Application>
  <PresentationFormat>Widescreen</PresentationFormat>
  <Paragraphs>329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XITS-Regular-Identity-H</vt:lpstr>
      <vt:lpstr>Arial</vt:lpstr>
      <vt:lpstr>Calibri</vt:lpstr>
      <vt:lpstr>Calibri Light</vt:lpstr>
      <vt:lpstr>Cambria Math</vt:lpstr>
      <vt:lpstr>Geeza Pro</vt:lpstr>
      <vt:lpstr>Times New Roman</vt:lpstr>
      <vt:lpstr>Office Theme</vt:lpstr>
      <vt:lpstr>Search for electroweakinos production  in compressed region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廖诚鑫</cp:lastModifiedBy>
  <cp:revision>224</cp:revision>
  <dcterms:created xsi:type="dcterms:W3CDTF">2025-05-13T11:44:29Z</dcterms:created>
  <dcterms:modified xsi:type="dcterms:W3CDTF">2025-05-27T05:04:44Z</dcterms:modified>
</cp:coreProperties>
</file>